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2"/>
  </p:handoutMasterIdLst>
  <p:sldIdLst>
    <p:sldId id="256" r:id="rId2"/>
    <p:sldId id="257" r:id="rId3"/>
    <p:sldId id="304" r:id="rId4"/>
    <p:sldId id="305" r:id="rId5"/>
    <p:sldId id="306" r:id="rId6"/>
    <p:sldId id="307" r:id="rId7"/>
    <p:sldId id="264" r:id="rId8"/>
    <p:sldId id="265" r:id="rId9"/>
    <p:sldId id="266" r:id="rId10"/>
    <p:sldId id="267" r:id="rId11"/>
    <p:sldId id="268" r:id="rId12"/>
    <p:sldId id="269" r:id="rId13"/>
    <p:sldId id="270" r:id="rId14"/>
    <p:sldId id="309" r:id="rId15"/>
    <p:sldId id="308" r:id="rId16"/>
    <p:sldId id="274" r:id="rId17"/>
    <p:sldId id="275" r:id="rId18"/>
    <p:sldId id="277" r:id="rId19"/>
    <p:sldId id="278" r:id="rId20"/>
    <p:sldId id="284" r:id="rId21"/>
    <p:sldId id="310" r:id="rId22"/>
    <p:sldId id="285" r:id="rId23"/>
    <p:sldId id="286" r:id="rId24"/>
    <p:sldId id="287" r:id="rId25"/>
    <p:sldId id="288" r:id="rId26"/>
    <p:sldId id="312" r:id="rId27"/>
    <p:sldId id="311" r:id="rId28"/>
    <p:sldId id="313" r:id="rId29"/>
    <p:sldId id="314" r:id="rId30"/>
    <p:sldId id="315" r:id="rId31"/>
    <p:sldId id="317" r:id="rId32"/>
    <p:sldId id="325" r:id="rId33"/>
    <p:sldId id="326" r:id="rId34"/>
    <p:sldId id="318" r:id="rId35"/>
    <p:sldId id="319" r:id="rId36"/>
    <p:sldId id="320" r:id="rId37"/>
    <p:sldId id="321" r:id="rId38"/>
    <p:sldId id="322" r:id="rId39"/>
    <p:sldId id="323" r:id="rId40"/>
    <p:sldId id="324" r:id="rId4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178" y="-894"/>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E:\Encontro%20de%20Dirigentes\Planilha%20Legisla&#231;&#227;o%20V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cat>
            <c:strRef>
              <c:f>Plan3!$H$3:$I$3</c:f>
              <c:strCache>
                <c:ptCount val="2"/>
                <c:pt idx="0">
                  <c:v>MUNICÍPIOS QUE ATINGIRAM AS METAS</c:v>
                </c:pt>
                <c:pt idx="1">
                  <c:v>MUNICÍPIOS QUE NÃO ATINGIRAM AS METAS</c:v>
                </c:pt>
              </c:strCache>
            </c:strRef>
          </c:cat>
          <c:val>
            <c:numRef>
              <c:f>Plan3!$H$4:$I$4</c:f>
              <c:numCache>
                <c:formatCode>General</c:formatCode>
                <c:ptCount val="2"/>
                <c:pt idx="0">
                  <c:v>30</c:v>
                </c:pt>
                <c:pt idx="1">
                  <c:v>62</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660E85-F488-4359-A604-80FD0C0F82E8}" type="datetimeFigureOut">
              <a:rPr lang="pt-BR" smtClean="0"/>
              <a:pPr/>
              <a:t>3/11/2015</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835A9A5-6FF0-4BC3-9BEB-A044F07FD7F0}" type="slidenum">
              <a:rPr lang="pt-BR" smtClean="0"/>
              <a:pPr/>
              <a:t>‹nº›</a:t>
            </a:fld>
            <a:endParaRPr lang="pt-BR"/>
          </a:p>
        </p:txBody>
      </p:sp>
    </p:spTree>
    <p:extLst>
      <p:ext uri="{BB962C8B-B14F-4D97-AF65-F5344CB8AC3E}">
        <p14:creationId xmlns:p14="http://schemas.microsoft.com/office/powerpoint/2010/main" val="215886076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08F27C2-7A52-4B2C-98A2-A75787CECF84}" type="datetimeFigureOut">
              <a:rPr lang="pt-BR" smtClean="0"/>
              <a:pPr/>
              <a:t>3/11/2015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08F27C2-7A52-4B2C-98A2-A75787CECF84}" type="datetimeFigureOut">
              <a:rPr lang="pt-BR" smtClean="0"/>
              <a:pPr/>
              <a:t>3/11/2015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08F27C2-7A52-4B2C-98A2-A75787CECF84}" type="datetimeFigureOut">
              <a:rPr lang="pt-BR" smtClean="0"/>
              <a:pPr/>
              <a:t>3/11/2015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08F27C2-7A52-4B2C-98A2-A75787CECF84}" type="datetimeFigureOut">
              <a:rPr lang="pt-BR" smtClean="0"/>
              <a:pPr/>
              <a:t>3/11/2015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908F27C2-7A52-4B2C-98A2-A75787CECF84}" type="datetimeFigureOut">
              <a:rPr lang="pt-BR" smtClean="0"/>
              <a:pPr/>
              <a:t>3/11/2015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08F27C2-7A52-4B2C-98A2-A75787CECF84}" type="datetimeFigureOut">
              <a:rPr lang="pt-BR" smtClean="0"/>
              <a:pPr/>
              <a:t>3/11/2015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08F27C2-7A52-4B2C-98A2-A75787CECF84}" type="datetimeFigureOut">
              <a:rPr lang="pt-BR" smtClean="0"/>
              <a:pPr/>
              <a:t>3/11/2015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908F27C2-7A52-4B2C-98A2-A75787CECF84}" type="datetimeFigureOut">
              <a:rPr lang="pt-BR" smtClean="0"/>
              <a:pPr/>
              <a:t>3/11/2015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08F27C2-7A52-4B2C-98A2-A75787CECF84}" type="datetimeFigureOut">
              <a:rPr lang="pt-BR" smtClean="0"/>
              <a:pPr/>
              <a:t>3/11/2015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08F27C2-7A52-4B2C-98A2-A75787CECF84}" type="datetimeFigureOut">
              <a:rPr lang="pt-BR" smtClean="0"/>
              <a:pPr/>
              <a:t>3/11/2015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908F27C2-7A52-4B2C-98A2-A75787CECF84}" type="datetimeFigureOut">
              <a:rPr lang="pt-BR" smtClean="0"/>
              <a:pPr/>
              <a:t>3/11/2015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A4DE690-BD07-4034-B711-9A054A96B344}"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smtClean="0"/>
              <a:t>Clique para editar o estilo do título mestre</a:t>
            </a:r>
            <a:endParaRPr lang="pt-BR" dirty="0"/>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F27C2-7A52-4B2C-98A2-A75787CECF84}" type="datetimeFigureOut">
              <a:rPr lang="pt-BR" smtClean="0"/>
              <a:pPr/>
              <a:t>3/11/2015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DE690-BD07-4034-B711-9A054A96B344}" type="slidenum">
              <a:rPr lang="pt-BR" smtClean="0"/>
              <a:pPr/>
              <a:t>‹nº›</a:t>
            </a:fld>
            <a:endParaRPr lang="pt-BR"/>
          </a:p>
        </p:txBody>
      </p:sp>
      <p:pic>
        <p:nvPicPr>
          <p:cNvPr id="8" name="Imagem 7" descr="DEMAIS PÁGINAS.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Resultado%20PQA-V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ROSEMARY.ROCHA@SAUDE.RJ.GOV.B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PRIMEIRA PÁGINA.jpg"/>
          <p:cNvPicPr>
            <a:picLocks noChangeAspect="1"/>
          </p:cNvPicPr>
          <p:nvPr/>
        </p:nvPicPr>
        <p:blipFill>
          <a:blip r:embed="rId2" cstate="print"/>
          <a:srcRect t="301" b="394"/>
          <a:stretch>
            <a:fillRect/>
          </a:stretch>
        </p:blipFill>
        <p:spPr>
          <a:xfrm>
            <a:off x="-36512" y="-51758"/>
            <a:ext cx="9228265" cy="690975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557808"/>
            <a:ext cx="8229600" cy="1143000"/>
          </a:xfrm>
        </p:spPr>
        <p:txBody>
          <a:bodyPr/>
          <a:lstStyle/>
          <a:p>
            <a:pPr eaLnBrk="1" hangingPunct="1"/>
            <a:r>
              <a:rPr lang="pt-BR" altLang="pt-BR" dirty="0" smtClean="0">
                <a:solidFill>
                  <a:schemeClr val="tx1"/>
                </a:solidFill>
              </a:rPr>
              <a:t>Bases conceituais da VISAU</a:t>
            </a:r>
          </a:p>
        </p:txBody>
      </p:sp>
      <p:sp>
        <p:nvSpPr>
          <p:cNvPr id="11267" name="Rectangle 3"/>
          <p:cNvSpPr>
            <a:spLocks noGrp="1" noChangeArrowheads="1"/>
          </p:cNvSpPr>
          <p:nvPr>
            <p:ph idx="1"/>
          </p:nvPr>
        </p:nvSpPr>
        <p:spPr>
          <a:xfrm>
            <a:off x="611188" y="1600200"/>
            <a:ext cx="8075612" cy="4530725"/>
          </a:xfrm>
        </p:spPr>
        <p:txBody>
          <a:bodyPr>
            <a:normAutofit/>
          </a:bodyPr>
          <a:lstStyle/>
          <a:p>
            <a:pPr marL="457200" lvl="1" indent="0" eaLnBrk="1" hangingPunct="1">
              <a:buNone/>
            </a:pPr>
            <a:r>
              <a:rPr lang="pt-BR" altLang="pt-BR" sz="2000" b="1" dirty="0" smtClean="0">
                <a:latin typeface="Calibri" panose="020F0502020204030204" pitchFamily="34" charset="0"/>
              </a:rPr>
              <a:t>Processo de trabalho da Vigilância da Saúde</a:t>
            </a:r>
            <a:r>
              <a:rPr lang="pt-BR" altLang="pt-BR" sz="2000" dirty="0" smtClean="0">
                <a:latin typeface="Calibri" panose="020F0502020204030204" pitchFamily="34" charset="0"/>
              </a:rPr>
              <a:t>: </a:t>
            </a:r>
          </a:p>
          <a:p>
            <a:pPr lvl="1" eaLnBrk="1" hangingPunct="1">
              <a:buFont typeface="Wingdings" pitchFamily="2" charset="2"/>
              <a:buNone/>
            </a:pPr>
            <a:endParaRPr lang="pt-BR" altLang="pt-BR" sz="2000" dirty="0" smtClean="0">
              <a:latin typeface="Calibri" panose="020F0502020204030204" pitchFamily="34" charset="0"/>
            </a:endParaRPr>
          </a:p>
          <a:p>
            <a:pPr lvl="2" algn="just" eaLnBrk="1" hangingPunct="1"/>
            <a:r>
              <a:rPr lang="pt-BR" altLang="pt-BR" sz="2000" b="1" dirty="0" smtClean="0">
                <a:latin typeface="Calibri" panose="020F0502020204030204" pitchFamily="34" charset="0"/>
              </a:rPr>
              <a:t>Informação</a:t>
            </a:r>
            <a:r>
              <a:rPr lang="pt-BR" altLang="pt-BR" sz="2000" dirty="0" smtClean="0">
                <a:latin typeface="Calibri" panose="020F0502020204030204" pitchFamily="34" charset="0"/>
              </a:rPr>
              <a:t>: análise da situação de saúde em função das condições de vida dos distintos grupos sociais </a:t>
            </a:r>
          </a:p>
          <a:p>
            <a:pPr lvl="2" algn="just" eaLnBrk="1" hangingPunct="1"/>
            <a:r>
              <a:rPr lang="pt-BR" altLang="pt-BR" sz="2000" b="1" dirty="0" smtClean="0">
                <a:latin typeface="Calibri" panose="020F0502020204030204" pitchFamily="34" charset="0"/>
              </a:rPr>
              <a:t>Decisão</a:t>
            </a:r>
            <a:r>
              <a:rPr lang="pt-BR" altLang="pt-BR" sz="2000" dirty="0" smtClean="0">
                <a:latin typeface="Calibri" panose="020F0502020204030204" pitchFamily="34" charset="0"/>
              </a:rPr>
              <a:t>: Formulação e implementação de políticas, programas e projetos de intervenção social  </a:t>
            </a:r>
          </a:p>
          <a:p>
            <a:pPr lvl="2" algn="just" eaLnBrk="1" hangingPunct="1"/>
            <a:r>
              <a:rPr lang="pt-BR" altLang="pt-BR" sz="2000" b="1" dirty="0" smtClean="0">
                <a:latin typeface="Calibri" panose="020F0502020204030204" pitchFamily="34" charset="0"/>
              </a:rPr>
              <a:t>Ação</a:t>
            </a:r>
            <a:r>
              <a:rPr lang="pt-BR" altLang="pt-BR" sz="2000" dirty="0" smtClean="0">
                <a:latin typeface="Calibri" panose="020F0502020204030204" pitchFamily="34" charset="0"/>
              </a:rPr>
              <a:t>: Articulação de práticas de promoção (da saúde), proteção (de grupos em função dos riscos atuais e potenciais), diagnóstico, tratamento e recuperação (de doenças e agravos), com envolvimento de distintos sujeitos em vários espaços e planos da vida em sociedade.</a:t>
            </a:r>
          </a:p>
        </p:txBody>
      </p:sp>
    </p:spTree>
    <p:extLst>
      <p:ext uri="{BB962C8B-B14F-4D97-AF65-F5344CB8AC3E}">
        <p14:creationId xmlns:p14="http://schemas.microsoft.com/office/powerpoint/2010/main" val="3041420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629816"/>
            <a:ext cx="8002587" cy="1143000"/>
          </a:xfrm>
        </p:spPr>
        <p:txBody>
          <a:bodyPr/>
          <a:lstStyle/>
          <a:p>
            <a:pPr eaLnBrk="1" hangingPunct="1"/>
            <a:r>
              <a:rPr lang="pt-BR" altLang="pt-BR" sz="4000" dirty="0" smtClean="0">
                <a:solidFill>
                  <a:schemeClr val="tx1"/>
                </a:solidFill>
              </a:rPr>
              <a:t>Metodologia de construção da VISAU</a:t>
            </a:r>
          </a:p>
        </p:txBody>
      </p:sp>
      <p:sp>
        <p:nvSpPr>
          <p:cNvPr id="12291" name="Rectangle 3"/>
          <p:cNvSpPr>
            <a:spLocks noGrp="1" noChangeArrowheads="1"/>
          </p:cNvSpPr>
          <p:nvPr>
            <p:ph idx="1"/>
          </p:nvPr>
        </p:nvSpPr>
        <p:spPr>
          <a:xfrm>
            <a:off x="684213" y="1600200"/>
            <a:ext cx="8002587" cy="4530725"/>
          </a:xfrm>
        </p:spPr>
        <p:txBody>
          <a:bodyPr>
            <a:normAutofit/>
          </a:bodyPr>
          <a:lstStyle/>
          <a:p>
            <a:pPr algn="just" eaLnBrk="1" hangingPunct="1"/>
            <a:r>
              <a:rPr lang="pt-BR" altLang="pt-BR" sz="2000" b="1" dirty="0" smtClean="0"/>
              <a:t>Dimensão político-gerencial</a:t>
            </a:r>
          </a:p>
          <a:p>
            <a:pPr lvl="1" algn="just" eaLnBrk="1" hangingPunct="1"/>
            <a:r>
              <a:rPr lang="pt-BR" altLang="pt-BR" sz="2000" dirty="0" smtClean="0"/>
              <a:t>Análise da situação de saúde da população em territórios definidos (domicílio, </a:t>
            </a:r>
            <a:r>
              <a:rPr lang="pt-BR" altLang="pt-BR" sz="2000" dirty="0" err="1" smtClean="0"/>
              <a:t>micro-área</a:t>
            </a:r>
            <a:r>
              <a:rPr lang="pt-BR" altLang="pt-BR" sz="2000" dirty="0" smtClean="0"/>
              <a:t>, área, DS)</a:t>
            </a:r>
          </a:p>
          <a:p>
            <a:pPr lvl="2" algn="just" eaLnBrk="1" hangingPunct="1"/>
            <a:r>
              <a:rPr lang="pt-BR" altLang="pt-BR" sz="2000" dirty="0" err="1" smtClean="0"/>
              <a:t>Territorialização</a:t>
            </a:r>
            <a:r>
              <a:rPr lang="pt-BR" altLang="pt-BR" sz="2000" dirty="0" smtClean="0"/>
              <a:t> </a:t>
            </a:r>
            <a:r>
              <a:rPr lang="pt-BR" altLang="pt-BR" sz="2000" b="1" dirty="0" smtClean="0"/>
              <a:t>(</a:t>
            </a:r>
            <a:r>
              <a:rPr lang="pt-BR" altLang="pt-BR" sz="2000" dirty="0" smtClean="0"/>
              <a:t>delimitação de territórios/mapas)</a:t>
            </a:r>
          </a:p>
          <a:p>
            <a:pPr lvl="2" algn="just" eaLnBrk="1" hangingPunct="1"/>
            <a:r>
              <a:rPr lang="pt-BR" altLang="pt-BR" sz="2000" dirty="0" smtClean="0"/>
              <a:t>Identificação, descrição e análise dos problemas de saúde</a:t>
            </a:r>
          </a:p>
          <a:p>
            <a:pPr lvl="2" algn="just" eaLnBrk="1" hangingPunct="1"/>
            <a:r>
              <a:rPr lang="pt-BR" altLang="pt-BR" sz="2000" dirty="0" smtClean="0"/>
              <a:t>Priorização de problemas e grupos sociais </a:t>
            </a:r>
          </a:p>
          <a:p>
            <a:pPr lvl="1" algn="just" eaLnBrk="1" hangingPunct="1"/>
            <a:r>
              <a:rPr lang="pt-BR" altLang="pt-BR" sz="2000" dirty="0" smtClean="0"/>
              <a:t>Planejamento e programação das ações sobre os determinantes, riscos e agravos à saúde</a:t>
            </a:r>
          </a:p>
          <a:p>
            <a:pPr lvl="1" algn="just" eaLnBrk="1" hangingPunct="1"/>
            <a:r>
              <a:rPr lang="pt-BR" altLang="pt-BR" sz="2000" dirty="0" smtClean="0"/>
              <a:t>Mobilização da participação social para envolvimento no processo de construção da VISAU;</a:t>
            </a:r>
          </a:p>
          <a:p>
            <a:pPr lvl="1" algn="just" eaLnBrk="1" hangingPunct="1"/>
            <a:r>
              <a:rPr lang="pt-BR" altLang="pt-BR" sz="2000" dirty="0" smtClean="0"/>
              <a:t>Implantação e consolidação do sistema integrado de informações em saúde  e montagem da Sala de situação.</a:t>
            </a:r>
          </a:p>
        </p:txBody>
      </p:sp>
    </p:spTree>
    <p:extLst>
      <p:ext uri="{BB962C8B-B14F-4D97-AF65-F5344CB8AC3E}">
        <p14:creationId xmlns:p14="http://schemas.microsoft.com/office/powerpoint/2010/main" val="3516018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11188" y="629816"/>
            <a:ext cx="8075612" cy="1143000"/>
          </a:xfrm>
        </p:spPr>
        <p:txBody>
          <a:bodyPr/>
          <a:lstStyle/>
          <a:p>
            <a:pPr eaLnBrk="1" hangingPunct="1"/>
            <a:r>
              <a:rPr lang="pt-BR" altLang="pt-BR" sz="4000" dirty="0" smtClean="0">
                <a:solidFill>
                  <a:schemeClr val="tx1"/>
                </a:solidFill>
              </a:rPr>
              <a:t>Metodologia de construção da VISAU</a:t>
            </a:r>
            <a:r>
              <a:rPr lang="pt-BR" altLang="pt-BR" sz="3800" dirty="0" smtClean="0">
                <a:solidFill>
                  <a:schemeClr val="tx1"/>
                </a:solidFill>
              </a:rPr>
              <a:t> </a:t>
            </a:r>
          </a:p>
        </p:txBody>
      </p:sp>
      <p:sp>
        <p:nvSpPr>
          <p:cNvPr id="13315" name="Rectangle 3"/>
          <p:cNvSpPr>
            <a:spLocks noGrp="1" noChangeArrowheads="1"/>
          </p:cNvSpPr>
          <p:nvPr>
            <p:ph idx="1"/>
          </p:nvPr>
        </p:nvSpPr>
        <p:spPr>
          <a:xfrm>
            <a:off x="457200" y="1855365"/>
            <a:ext cx="8229600" cy="4525963"/>
          </a:xfrm>
        </p:spPr>
        <p:txBody>
          <a:bodyPr>
            <a:normAutofit/>
          </a:bodyPr>
          <a:lstStyle/>
          <a:p>
            <a:pPr algn="just" eaLnBrk="1" hangingPunct="1">
              <a:lnSpc>
                <a:spcPct val="90000"/>
              </a:lnSpc>
            </a:pPr>
            <a:r>
              <a:rPr lang="pt-BR" altLang="pt-BR" sz="2000" b="1" dirty="0" smtClean="0">
                <a:latin typeface="Calibri" panose="020F0502020204030204" pitchFamily="34" charset="0"/>
              </a:rPr>
              <a:t>Dimensão técnico-organizacional</a:t>
            </a:r>
          </a:p>
          <a:p>
            <a:pPr lvl="1" algn="just" eaLnBrk="1" hangingPunct="1">
              <a:lnSpc>
                <a:spcPct val="90000"/>
              </a:lnSpc>
            </a:pPr>
            <a:r>
              <a:rPr lang="pt-BR" altLang="pt-BR" sz="2000" dirty="0" smtClean="0">
                <a:latin typeface="Calibri" panose="020F0502020204030204" pitchFamily="34" charset="0"/>
              </a:rPr>
              <a:t>Desenho do modelo organizacional em função dos problemas/necessidades de saúde e da capacidade instalada do sistema de serviços ao nível local (DS)</a:t>
            </a:r>
          </a:p>
          <a:p>
            <a:pPr lvl="1" algn="just" eaLnBrk="1" hangingPunct="1">
              <a:lnSpc>
                <a:spcPct val="90000"/>
              </a:lnSpc>
            </a:pPr>
            <a:r>
              <a:rPr lang="pt-BR" altLang="pt-BR" sz="2000" dirty="0" smtClean="0">
                <a:latin typeface="Calibri" panose="020F0502020204030204" pitchFamily="34" charset="0"/>
              </a:rPr>
              <a:t>Redefinição do perfil de oferta das unidades de saúde (básica, média e alta complexidade)</a:t>
            </a:r>
          </a:p>
          <a:p>
            <a:pPr lvl="1" algn="just" eaLnBrk="1" hangingPunct="1">
              <a:lnSpc>
                <a:spcPct val="90000"/>
              </a:lnSpc>
            </a:pPr>
            <a:r>
              <a:rPr lang="pt-BR" altLang="pt-BR" sz="2000" dirty="0" smtClean="0">
                <a:latin typeface="Calibri" panose="020F0502020204030204" pitchFamily="34" charset="0"/>
              </a:rPr>
              <a:t>Estabelecimento das redes assistenciais hierarquizadas (regionalização)</a:t>
            </a:r>
          </a:p>
          <a:p>
            <a:pPr lvl="1" algn="just" eaLnBrk="1" hangingPunct="1">
              <a:lnSpc>
                <a:spcPct val="90000"/>
              </a:lnSpc>
            </a:pPr>
            <a:r>
              <a:rPr lang="pt-BR" altLang="pt-BR" sz="2000" dirty="0" smtClean="0">
                <a:latin typeface="Calibri" panose="020F0502020204030204" pitchFamily="34" charset="0"/>
              </a:rPr>
              <a:t>Elaboração e execução de projetos de adequação das instalações físicas das unidades da rede, contratação e capacitação de pessoal e aquisição e manutenção de recursos materiais (equipamentos, material e consumo, medicamentos e insumos) </a:t>
            </a:r>
          </a:p>
        </p:txBody>
      </p:sp>
    </p:spTree>
    <p:extLst>
      <p:ext uri="{BB962C8B-B14F-4D97-AF65-F5344CB8AC3E}">
        <p14:creationId xmlns:p14="http://schemas.microsoft.com/office/powerpoint/2010/main" val="702325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4213" y="557808"/>
            <a:ext cx="8002587" cy="1143000"/>
          </a:xfrm>
        </p:spPr>
        <p:txBody>
          <a:bodyPr/>
          <a:lstStyle/>
          <a:p>
            <a:pPr eaLnBrk="1" hangingPunct="1"/>
            <a:r>
              <a:rPr lang="pt-BR" altLang="pt-BR" sz="4000" dirty="0" smtClean="0">
                <a:solidFill>
                  <a:schemeClr val="tx1"/>
                </a:solidFill>
              </a:rPr>
              <a:t>Metodologia de construção da VISAU</a:t>
            </a:r>
            <a:r>
              <a:rPr lang="pt-BR" altLang="pt-BR" sz="3800" dirty="0" smtClean="0">
                <a:solidFill>
                  <a:schemeClr val="tx1"/>
                </a:solidFill>
              </a:rPr>
              <a:t> </a:t>
            </a:r>
          </a:p>
        </p:txBody>
      </p:sp>
      <p:sp>
        <p:nvSpPr>
          <p:cNvPr id="14339" name="Rectangle 3"/>
          <p:cNvSpPr>
            <a:spLocks noGrp="1" noChangeArrowheads="1"/>
          </p:cNvSpPr>
          <p:nvPr>
            <p:ph idx="1"/>
          </p:nvPr>
        </p:nvSpPr>
        <p:spPr>
          <a:xfrm>
            <a:off x="457200" y="1855365"/>
            <a:ext cx="8229600" cy="4525963"/>
          </a:xfrm>
        </p:spPr>
        <p:txBody>
          <a:bodyPr>
            <a:normAutofit/>
          </a:bodyPr>
          <a:lstStyle/>
          <a:p>
            <a:pPr eaLnBrk="1" hangingPunct="1">
              <a:lnSpc>
                <a:spcPct val="90000"/>
              </a:lnSpc>
            </a:pPr>
            <a:r>
              <a:rPr lang="pt-BR" altLang="pt-BR" sz="2000" b="1" dirty="0" smtClean="0"/>
              <a:t>Dimensão técnico-sanitária</a:t>
            </a:r>
          </a:p>
          <a:p>
            <a:pPr lvl="1" algn="just" eaLnBrk="1" hangingPunct="1">
              <a:lnSpc>
                <a:spcPct val="90000"/>
              </a:lnSpc>
            </a:pPr>
            <a:r>
              <a:rPr lang="pt-BR" altLang="pt-BR" sz="2000" dirty="0" smtClean="0"/>
              <a:t>Implementação de ações </a:t>
            </a:r>
            <a:r>
              <a:rPr lang="pt-BR" altLang="pt-BR" sz="2000" dirty="0" err="1" smtClean="0"/>
              <a:t>intersetoriais</a:t>
            </a:r>
            <a:r>
              <a:rPr lang="pt-BR" altLang="pt-BR" sz="2000" dirty="0" smtClean="0"/>
              <a:t> de promoção da saúde da população em geral e de grupos específicos expostos a riscos diferenciados;</a:t>
            </a:r>
          </a:p>
          <a:p>
            <a:pPr lvl="1" algn="just" eaLnBrk="1" hangingPunct="1">
              <a:lnSpc>
                <a:spcPct val="90000"/>
              </a:lnSpc>
            </a:pPr>
            <a:r>
              <a:rPr lang="pt-BR" altLang="pt-BR" sz="2000" dirty="0" smtClean="0"/>
              <a:t>Implantação/consolidação das ações de prevenção e controle de </a:t>
            </a:r>
            <a:r>
              <a:rPr lang="pt-BR" altLang="pt-BR" sz="2000" dirty="0" err="1" smtClean="0"/>
              <a:t>de</a:t>
            </a:r>
            <a:r>
              <a:rPr lang="pt-BR" altLang="pt-BR" sz="2000" dirty="0" smtClean="0"/>
              <a:t> riscos (vigilância ambiental, sanitária e epidemiológica) de acordo com o perfil de problemas/necessidades de saúde;</a:t>
            </a:r>
          </a:p>
          <a:p>
            <a:pPr lvl="1" algn="just" eaLnBrk="1" hangingPunct="1">
              <a:lnSpc>
                <a:spcPct val="90000"/>
              </a:lnSpc>
            </a:pPr>
            <a:r>
              <a:rPr lang="pt-BR" altLang="pt-BR" sz="2000" dirty="0" smtClean="0"/>
              <a:t>Reorientação das ações de controle de danos (assistência a indivíduos e grupos): acolhimento e reorientação da atenção à demanda “espontânea”, implantação de “programas estratégicos” dirigidos a problemas e grupos populacionais específicos.</a:t>
            </a:r>
          </a:p>
        </p:txBody>
      </p:sp>
    </p:spTree>
    <p:extLst>
      <p:ext uri="{BB962C8B-B14F-4D97-AF65-F5344CB8AC3E}">
        <p14:creationId xmlns:p14="http://schemas.microsoft.com/office/powerpoint/2010/main" val="41718995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701824"/>
            <a:ext cx="8075612" cy="1143000"/>
          </a:xfrm>
        </p:spPr>
        <p:txBody>
          <a:bodyPr>
            <a:normAutofit/>
          </a:bodyPr>
          <a:lstStyle/>
          <a:p>
            <a:pPr eaLnBrk="1" fontAlgn="auto" hangingPunct="1">
              <a:spcAft>
                <a:spcPts val="0"/>
              </a:spcAft>
              <a:defRPr/>
            </a:pPr>
            <a:endParaRPr lang="pt-BR" sz="4000" dirty="0" smtClean="0">
              <a:solidFill>
                <a:srgbClr val="7030A0"/>
              </a:solidFill>
            </a:endParaRPr>
          </a:p>
        </p:txBody>
      </p:sp>
      <p:sp>
        <p:nvSpPr>
          <p:cNvPr id="26627" name="Rectangle 3"/>
          <p:cNvSpPr>
            <a:spLocks noGrp="1" noChangeArrowheads="1"/>
          </p:cNvSpPr>
          <p:nvPr>
            <p:ph idx="1"/>
          </p:nvPr>
        </p:nvSpPr>
        <p:spPr>
          <a:xfrm>
            <a:off x="457200" y="1935163"/>
            <a:ext cx="8229600" cy="4589462"/>
          </a:xfrm>
        </p:spPr>
        <p:txBody>
          <a:bodyPr>
            <a:normAutofit/>
          </a:bodyPr>
          <a:lstStyle/>
          <a:p>
            <a:pPr marL="0" indent="0" algn="ctr">
              <a:buClr>
                <a:schemeClr val="accent3"/>
              </a:buClr>
              <a:buNone/>
              <a:defRPr/>
            </a:pPr>
            <a:endParaRPr lang="pt-BR" sz="4000" dirty="0" smtClean="0"/>
          </a:p>
          <a:p>
            <a:pPr marL="0" indent="0" algn="ctr">
              <a:buClr>
                <a:schemeClr val="accent3"/>
              </a:buClr>
              <a:buNone/>
              <a:defRPr/>
            </a:pPr>
            <a:endParaRPr lang="pt-BR" sz="4000" dirty="0"/>
          </a:p>
          <a:p>
            <a:pPr marL="0" indent="0" algn="ctr">
              <a:buClr>
                <a:schemeClr val="accent3"/>
              </a:buClr>
              <a:buNone/>
              <a:defRPr/>
            </a:pPr>
            <a:r>
              <a:rPr lang="pt-BR" sz="4000" dirty="0" smtClean="0"/>
              <a:t>ASPECTOS </a:t>
            </a:r>
            <a:r>
              <a:rPr lang="pt-BR" sz="4000" dirty="0"/>
              <a:t>NORMATIVOS</a:t>
            </a:r>
            <a:br>
              <a:rPr lang="pt-BR" sz="4000" dirty="0"/>
            </a:br>
            <a:endParaRPr lang="pt-BR" sz="4000" dirty="0"/>
          </a:p>
        </p:txBody>
      </p:sp>
    </p:spTree>
    <p:extLst>
      <p:ext uri="{BB962C8B-B14F-4D97-AF65-F5344CB8AC3E}">
        <p14:creationId xmlns:p14="http://schemas.microsoft.com/office/powerpoint/2010/main" val="1109312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p:cNvSpPr>
            <a:spLocks noGrp="1"/>
          </p:cNvSpPr>
          <p:nvPr>
            <p:ph type="sldNum" sz="quarter" idx="12"/>
          </p:nvPr>
        </p:nvSpPr>
        <p:spPr/>
        <p:txBody>
          <a:bodyPr/>
          <a:lstStyle/>
          <a:p>
            <a:pPr>
              <a:defRPr/>
            </a:pPr>
            <a:fld id="{7B2B2CC7-FDC1-4871-B2E4-0B8FB87A4884}" type="slidenum">
              <a:rPr lang="pt-BR" smtClean="0"/>
              <a:pPr>
                <a:defRPr/>
              </a:pPr>
              <a:t>15</a:t>
            </a:fld>
            <a:endParaRPr lang="pt-BR" dirty="0"/>
          </a:p>
        </p:txBody>
      </p:sp>
      <p:sp>
        <p:nvSpPr>
          <p:cNvPr id="8" name="Text Box 2"/>
          <p:cNvSpPr txBox="1">
            <a:spLocks noChangeArrowheads="1"/>
          </p:cNvSpPr>
          <p:nvPr/>
        </p:nvSpPr>
        <p:spPr bwMode="auto">
          <a:xfrm>
            <a:off x="2627784" y="692696"/>
            <a:ext cx="4680520" cy="461665"/>
          </a:xfrm>
          <a:prstGeom prst="rect">
            <a:avLst/>
          </a:prstGeom>
          <a:solidFill>
            <a:schemeClr val="bg1">
              <a:lumMod val="95000"/>
            </a:schemeClr>
          </a:solidFill>
          <a:ln w="9525">
            <a:noFill/>
            <a:miter lim="800000"/>
            <a:headEnd/>
            <a:tailEnd/>
          </a:ln>
          <a:effectLst/>
        </p:spPr>
        <p:txBody>
          <a:bodyPr wrap="square">
            <a:spAutoFit/>
          </a:bodyPr>
          <a:lstStyle/>
          <a:p>
            <a:pPr algn="ctr" fontAlgn="auto">
              <a:spcBef>
                <a:spcPts val="0"/>
              </a:spcBef>
              <a:spcAft>
                <a:spcPts val="0"/>
              </a:spcAft>
              <a:defRPr/>
            </a:pPr>
            <a:r>
              <a:rPr lang="pt-BR" sz="2400" b="1" dirty="0" smtClean="0">
                <a:solidFill>
                  <a:srgbClr val="92D050"/>
                </a:solidFill>
                <a:effectLst>
                  <a:outerShdw blurRad="38100" dist="38100" dir="2700000" algn="tl">
                    <a:srgbClr val="000000"/>
                  </a:outerShdw>
                  <a:reflection blurRad="6350" stA="60000" endA="900" endPos="58000" dir="5400000" sy="-100000" algn="bl" rotWithShape="0"/>
                </a:effectLst>
                <a:latin typeface="Arial" pitchFamily="34" charset="0"/>
                <a:cs typeface="+mn-cs"/>
              </a:rPr>
              <a:t>LINHA DO TEMPO DA VS</a:t>
            </a:r>
            <a:endParaRPr lang="pt-BR" sz="2400" b="1" dirty="0">
              <a:solidFill>
                <a:srgbClr val="92D050"/>
              </a:solidFill>
              <a:effectLst>
                <a:outerShdw blurRad="38100" dist="38100" dir="2700000" algn="tl">
                  <a:srgbClr val="000000"/>
                </a:outerShdw>
                <a:reflection blurRad="6350" stA="60000" endA="900" endPos="58000" dir="5400000" sy="-100000" algn="bl" rotWithShape="0"/>
              </a:effectLst>
              <a:latin typeface="Arial" pitchFamily="34" charset="0"/>
              <a:cs typeface="+mn-cs"/>
            </a:endParaRPr>
          </a:p>
        </p:txBody>
      </p:sp>
      <p:sp>
        <p:nvSpPr>
          <p:cNvPr id="38" name="Seta para a esquerda e para a direita 37"/>
          <p:cNvSpPr/>
          <p:nvPr/>
        </p:nvSpPr>
        <p:spPr>
          <a:xfrm>
            <a:off x="179512" y="6155779"/>
            <a:ext cx="8568952" cy="288032"/>
          </a:xfrm>
          <a:prstGeom prst="lef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pt-BR" dirty="0"/>
          </a:p>
        </p:txBody>
      </p:sp>
      <p:sp>
        <p:nvSpPr>
          <p:cNvPr id="5" name="Retângulo 4"/>
          <p:cNvSpPr/>
          <p:nvPr/>
        </p:nvSpPr>
        <p:spPr>
          <a:xfrm rot="16200000">
            <a:off x="-1482236" y="2930509"/>
            <a:ext cx="4340321" cy="584775"/>
          </a:xfrm>
          <a:prstGeom prst="rect">
            <a:avLst/>
          </a:prstGeom>
        </p:spPr>
        <p:txBody>
          <a:bodyPr wrap="square">
            <a:spAutoFit/>
          </a:bodyPr>
          <a:lstStyle/>
          <a:p>
            <a:r>
              <a:rPr lang="pt-BR" sz="1600" dirty="0" smtClean="0"/>
              <a:t>Criação do CENEPI (estabelecimento do 1º sistema nacional de notificação de doenças)  </a:t>
            </a:r>
            <a:endParaRPr lang="pt-BR" sz="1600" dirty="0"/>
          </a:p>
        </p:txBody>
      </p:sp>
      <p:sp>
        <p:nvSpPr>
          <p:cNvPr id="10" name="Seta para baixo 9"/>
          <p:cNvSpPr/>
          <p:nvPr/>
        </p:nvSpPr>
        <p:spPr>
          <a:xfrm rot="10800000">
            <a:off x="539553"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1969</a:t>
            </a:r>
            <a:endParaRPr lang="pt-BR" sz="1600" dirty="0"/>
          </a:p>
        </p:txBody>
      </p:sp>
      <p:sp>
        <p:nvSpPr>
          <p:cNvPr id="16" name="Seta para baixo 15"/>
          <p:cNvSpPr/>
          <p:nvPr/>
        </p:nvSpPr>
        <p:spPr>
          <a:xfrm rot="10800000">
            <a:off x="1115616"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1975</a:t>
            </a:r>
            <a:endParaRPr lang="pt-BR" sz="1600" dirty="0"/>
          </a:p>
        </p:txBody>
      </p:sp>
      <p:sp>
        <p:nvSpPr>
          <p:cNvPr id="17" name="Seta para baixo 16"/>
          <p:cNvSpPr/>
          <p:nvPr/>
        </p:nvSpPr>
        <p:spPr>
          <a:xfrm rot="10800000">
            <a:off x="2987824"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1990</a:t>
            </a:r>
            <a:endParaRPr lang="pt-BR" sz="1600" dirty="0"/>
          </a:p>
        </p:txBody>
      </p:sp>
      <p:sp>
        <p:nvSpPr>
          <p:cNvPr id="18" name="Retângulo 17"/>
          <p:cNvSpPr/>
          <p:nvPr/>
        </p:nvSpPr>
        <p:spPr>
          <a:xfrm rot="16200000">
            <a:off x="1030773" y="3153803"/>
            <a:ext cx="4108641" cy="338554"/>
          </a:xfrm>
          <a:prstGeom prst="rect">
            <a:avLst/>
          </a:prstGeom>
        </p:spPr>
        <p:txBody>
          <a:bodyPr wrap="square">
            <a:spAutoFit/>
          </a:bodyPr>
          <a:lstStyle/>
          <a:p>
            <a:r>
              <a:rPr lang="pt-BR" sz="1600" dirty="0" smtClean="0"/>
              <a:t>Lei </a:t>
            </a:r>
            <a:r>
              <a:rPr lang="pt-BR" sz="1600" dirty="0"/>
              <a:t>Orgânica da Saúde - SUS</a:t>
            </a:r>
          </a:p>
        </p:txBody>
      </p:sp>
      <p:sp>
        <p:nvSpPr>
          <p:cNvPr id="19" name="Texto explicativo em seta para a esquerda e para a direita 18"/>
          <p:cNvSpPr/>
          <p:nvPr/>
        </p:nvSpPr>
        <p:spPr>
          <a:xfrm>
            <a:off x="2123728" y="2708920"/>
            <a:ext cx="711078" cy="3744416"/>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2" name="CaixaDeTexto 21"/>
          <p:cNvSpPr txBox="1"/>
          <p:nvPr/>
        </p:nvSpPr>
        <p:spPr>
          <a:xfrm>
            <a:off x="2339752" y="4028871"/>
            <a:ext cx="288032" cy="1569660"/>
          </a:xfrm>
          <a:prstGeom prst="rect">
            <a:avLst/>
          </a:prstGeom>
          <a:noFill/>
        </p:spPr>
        <p:txBody>
          <a:bodyPr wrap="square" rtlCol="0" anchor="ctr">
            <a:spAutoFit/>
          </a:bodyPr>
          <a:lstStyle/>
          <a:p>
            <a:pPr algn="ctr"/>
            <a:r>
              <a:rPr lang="pt-BR" sz="2400" dirty="0" smtClean="0"/>
              <a:t>1988</a:t>
            </a:r>
            <a:endParaRPr lang="pt-BR" sz="2400" dirty="0"/>
          </a:p>
        </p:txBody>
      </p:sp>
      <p:sp>
        <p:nvSpPr>
          <p:cNvPr id="23" name="Retângulo 22"/>
          <p:cNvSpPr/>
          <p:nvPr/>
        </p:nvSpPr>
        <p:spPr>
          <a:xfrm rot="16200000">
            <a:off x="1523855" y="2588714"/>
            <a:ext cx="4437204" cy="1077218"/>
          </a:xfrm>
          <a:prstGeom prst="rect">
            <a:avLst/>
          </a:prstGeom>
        </p:spPr>
        <p:txBody>
          <a:bodyPr wrap="square">
            <a:spAutoFit/>
          </a:bodyPr>
          <a:lstStyle/>
          <a:p>
            <a:r>
              <a:rPr lang="pt-BR" sz="1600" dirty="0" smtClean="0"/>
              <a:t>Portaria </a:t>
            </a:r>
            <a:r>
              <a:rPr lang="pt-BR" sz="1600" dirty="0"/>
              <a:t>nº 1.399/99 </a:t>
            </a:r>
            <a:r>
              <a:rPr lang="pt-BR" sz="1600" dirty="0" smtClean="0"/>
              <a:t> - regulamenta </a:t>
            </a:r>
            <a:r>
              <a:rPr lang="pt-BR" sz="1600" dirty="0"/>
              <a:t>a NOB-SUS 01/96. Define as competências na área de ECD. Institui a PPIECD. </a:t>
            </a:r>
            <a:r>
              <a:rPr lang="pt-BR" sz="1600" dirty="0" smtClean="0"/>
              <a:t>Início </a:t>
            </a:r>
            <a:r>
              <a:rPr lang="pt-BR" sz="1600" dirty="0"/>
              <a:t>do processo de descentralização das ações de ECD</a:t>
            </a:r>
          </a:p>
        </p:txBody>
      </p:sp>
      <p:sp>
        <p:nvSpPr>
          <p:cNvPr id="24" name="Seta para baixo 23"/>
          <p:cNvSpPr/>
          <p:nvPr/>
        </p:nvSpPr>
        <p:spPr>
          <a:xfrm rot="10800000">
            <a:off x="3635896"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1999</a:t>
            </a:r>
            <a:endParaRPr lang="pt-BR" sz="1600" dirty="0"/>
          </a:p>
        </p:txBody>
      </p:sp>
      <p:sp>
        <p:nvSpPr>
          <p:cNvPr id="25" name="Seta para baixo 24"/>
          <p:cNvSpPr/>
          <p:nvPr/>
        </p:nvSpPr>
        <p:spPr>
          <a:xfrm rot="10800000">
            <a:off x="4932041" y="5517231"/>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2003</a:t>
            </a:r>
            <a:endParaRPr lang="pt-BR" sz="1600" dirty="0"/>
          </a:p>
        </p:txBody>
      </p:sp>
      <p:sp>
        <p:nvSpPr>
          <p:cNvPr id="26" name="Retângulo 25"/>
          <p:cNvSpPr/>
          <p:nvPr/>
        </p:nvSpPr>
        <p:spPr>
          <a:xfrm rot="16200000">
            <a:off x="3072027" y="3200782"/>
            <a:ext cx="4058580" cy="338554"/>
          </a:xfrm>
          <a:prstGeom prst="rect">
            <a:avLst/>
          </a:prstGeom>
        </p:spPr>
        <p:txBody>
          <a:bodyPr wrap="square">
            <a:spAutoFit/>
          </a:bodyPr>
          <a:lstStyle/>
          <a:p>
            <a:r>
              <a:rPr lang="pt-BR" sz="1600" dirty="0" smtClean="0"/>
              <a:t>Criação </a:t>
            </a:r>
            <a:r>
              <a:rPr lang="pt-BR" sz="1600" dirty="0"/>
              <a:t>da SVS. Extinção do CENEPI</a:t>
            </a:r>
          </a:p>
        </p:txBody>
      </p:sp>
      <p:sp>
        <p:nvSpPr>
          <p:cNvPr id="27" name="Retângulo 26"/>
          <p:cNvSpPr/>
          <p:nvPr/>
        </p:nvSpPr>
        <p:spPr>
          <a:xfrm rot="16200000">
            <a:off x="4552801" y="2656111"/>
            <a:ext cx="4427984" cy="1077218"/>
          </a:xfrm>
          <a:prstGeom prst="rect">
            <a:avLst/>
          </a:prstGeom>
        </p:spPr>
        <p:txBody>
          <a:bodyPr wrap="square">
            <a:spAutoFit/>
          </a:bodyPr>
          <a:lstStyle/>
          <a:p>
            <a:r>
              <a:rPr lang="pt-BR" sz="1600" dirty="0" smtClean="0"/>
              <a:t>Pacto </a:t>
            </a:r>
            <a:r>
              <a:rPr lang="pt-BR" sz="1600" dirty="0"/>
              <a:t>pela Saúde - concepção da </a:t>
            </a:r>
            <a:r>
              <a:rPr lang="pt-BR" sz="1600" dirty="0" smtClean="0"/>
              <a:t>VS como </a:t>
            </a:r>
            <a:r>
              <a:rPr lang="pt-BR" sz="1600" dirty="0"/>
              <a:t>função de saúde </a:t>
            </a:r>
            <a:r>
              <a:rPr lang="pt-BR" sz="1600" dirty="0" smtClean="0"/>
              <a:t>pública - proposta </a:t>
            </a:r>
            <a:r>
              <a:rPr lang="pt-BR" sz="1600" dirty="0"/>
              <a:t>de integração </a:t>
            </a:r>
            <a:r>
              <a:rPr lang="pt-BR" sz="1600" dirty="0" smtClean="0"/>
              <a:t>dos </a:t>
            </a:r>
            <a:r>
              <a:rPr lang="pt-BR" sz="1600" dirty="0"/>
              <a:t>componentes de VE, VISA e VAS</a:t>
            </a:r>
          </a:p>
        </p:txBody>
      </p:sp>
      <p:sp>
        <p:nvSpPr>
          <p:cNvPr id="28" name="Seta para baixo 27"/>
          <p:cNvSpPr/>
          <p:nvPr/>
        </p:nvSpPr>
        <p:spPr>
          <a:xfrm rot="10800000">
            <a:off x="6444209"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2006</a:t>
            </a:r>
            <a:endParaRPr lang="pt-BR" sz="1600" dirty="0"/>
          </a:p>
        </p:txBody>
      </p:sp>
      <p:sp>
        <p:nvSpPr>
          <p:cNvPr id="29" name="Seta para baixo 28"/>
          <p:cNvSpPr/>
          <p:nvPr/>
        </p:nvSpPr>
        <p:spPr>
          <a:xfrm rot="10800000">
            <a:off x="7164288"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2009</a:t>
            </a:r>
            <a:endParaRPr lang="pt-BR" sz="1600" dirty="0"/>
          </a:p>
        </p:txBody>
      </p:sp>
      <p:sp>
        <p:nvSpPr>
          <p:cNvPr id="30" name="Retângulo 29"/>
          <p:cNvSpPr/>
          <p:nvPr/>
        </p:nvSpPr>
        <p:spPr>
          <a:xfrm rot="16200000">
            <a:off x="5338826" y="3259724"/>
            <a:ext cx="3888433" cy="338554"/>
          </a:xfrm>
          <a:prstGeom prst="rect">
            <a:avLst/>
          </a:prstGeom>
        </p:spPr>
        <p:txBody>
          <a:bodyPr wrap="square">
            <a:spAutoFit/>
          </a:bodyPr>
          <a:lstStyle/>
          <a:p>
            <a:pPr algn="just"/>
            <a:r>
              <a:rPr lang="pt-BR" sz="1600" dirty="0" smtClean="0"/>
              <a:t>Portaria </a:t>
            </a:r>
            <a:r>
              <a:rPr lang="pt-BR" sz="1600" dirty="0"/>
              <a:t>nº 3.252/09 - Concepção da </a:t>
            </a:r>
            <a:r>
              <a:rPr lang="pt-BR" sz="1600" dirty="0" smtClean="0"/>
              <a:t>VS</a:t>
            </a:r>
            <a:endParaRPr lang="pt-BR" sz="1600" dirty="0"/>
          </a:p>
        </p:txBody>
      </p:sp>
      <p:sp>
        <p:nvSpPr>
          <p:cNvPr id="31" name="Retângulo 30"/>
          <p:cNvSpPr/>
          <p:nvPr/>
        </p:nvSpPr>
        <p:spPr>
          <a:xfrm rot="16200000">
            <a:off x="5611760" y="2956593"/>
            <a:ext cx="4392488" cy="584775"/>
          </a:xfrm>
          <a:prstGeom prst="rect">
            <a:avLst/>
          </a:prstGeom>
        </p:spPr>
        <p:txBody>
          <a:bodyPr wrap="square">
            <a:spAutoFit/>
          </a:bodyPr>
          <a:lstStyle/>
          <a:p>
            <a:r>
              <a:rPr lang="pt-BR" sz="1600" dirty="0" smtClean="0"/>
              <a:t>Decreto </a:t>
            </a:r>
            <a:r>
              <a:rPr lang="pt-BR" sz="1600" dirty="0"/>
              <a:t>nº 7.508/2011 - Regulamenta a Lei nº </a:t>
            </a:r>
            <a:r>
              <a:rPr lang="pt-BR" sz="1600" dirty="0" smtClean="0"/>
              <a:t>8080/90 </a:t>
            </a:r>
            <a:endParaRPr lang="pt-BR" sz="1600" dirty="0"/>
          </a:p>
        </p:txBody>
      </p:sp>
      <p:sp>
        <p:nvSpPr>
          <p:cNvPr id="32" name="Retângulo 31"/>
          <p:cNvSpPr/>
          <p:nvPr/>
        </p:nvSpPr>
        <p:spPr>
          <a:xfrm rot="16200000">
            <a:off x="6157050" y="3196716"/>
            <a:ext cx="4194466" cy="338554"/>
          </a:xfrm>
          <a:prstGeom prst="rect">
            <a:avLst/>
          </a:prstGeom>
        </p:spPr>
        <p:txBody>
          <a:bodyPr wrap="square">
            <a:spAutoFit/>
          </a:bodyPr>
          <a:lstStyle/>
          <a:p>
            <a:r>
              <a:rPr lang="pt-BR" sz="1600" dirty="0" smtClean="0"/>
              <a:t>Portaria </a:t>
            </a:r>
            <a:r>
              <a:rPr lang="pt-BR" sz="1600" dirty="0"/>
              <a:t>nº </a:t>
            </a:r>
            <a:r>
              <a:rPr lang="pt-BR" sz="1600" dirty="0" smtClean="0"/>
              <a:t>1.378/2013. </a:t>
            </a:r>
            <a:endParaRPr lang="pt-BR" sz="1600" dirty="0"/>
          </a:p>
        </p:txBody>
      </p:sp>
      <p:sp>
        <p:nvSpPr>
          <p:cNvPr id="33" name="Seta para baixo 32"/>
          <p:cNvSpPr/>
          <p:nvPr/>
        </p:nvSpPr>
        <p:spPr>
          <a:xfrm rot="10800000">
            <a:off x="7668344"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2011</a:t>
            </a:r>
            <a:endParaRPr lang="pt-BR" sz="1600" dirty="0"/>
          </a:p>
        </p:txBody>
      </p:sp>
      <p:sp>
        <p:nvSpPr>
          <p:cNvPr id="34" name="Seta para baixo 33"/>
          <p:cNvSpPr/>
          <p:nvPr/>
        </p:nvSpPr>
        <p:spPr>
          <a:xfrm rot="10800000">
            <a:off x="8100392"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2013</a:t>
            </a:r>
            <a:endParaRPr lang="pt-BR" sz="1600" dirty="0"/>
          </a:p>
        </p:txBody>
      </p:sp>
      <p:sp>
        <p:nvSpPr>
          <p:cNvPr id="35" name="Retângulo 34"/>
          <p:cNvSpPr/>
          <p:nvPr/>
        </p:nvSpPr>
        <p:spPr>
          <a:xfrm rot="16200000">
            <a:off x="-906173" y="2982676"/>
            <a:ext cx="4340321" cy="584775"/>
          </a:xfrm>
          <a:prstGeom prst="rect">
            <a:avLst/>
          </a:prstGeom>
        </p:spPr>
        <p:txBody>
          <a:bodyPr wrap="square">
            <a:spAutoFit/>
          </a:bodyPr>
          <a:lstStyle/>
          <a:p>
            <a:r>
              <a:rPr lang="pt-BR" sz="1600" dirty="0" smtClean="0"/>
              <a:t>Institucionalização do Sistema Nacional de Vigilância Epidemiológica</a:t>
            </a:r>
            <a:endParaRPr lang="pt-BR" sz="1600" dirty="0"/>
          </a:p>
        </p:txBody>
      </p:sp>
      <p:sp>
        <p:nvSpPr>
          <p:cNvPr id="36" name="Retângulo 35"/>
          <p:cNvSpPr/>
          <p:nvPr/>
        </p:nvSpPr>
        <p:spPr>
          <a:xfrm rot="16200000">
            <a:off x="-330108" y="2930509"/>
            <a:ext cx="4340321" cy="584775"/>
          </a:xfrm>
          <a:prstGeom prst="rect">
            <a:avLst/>
          </a:prstGeom>
        </p:spPr>
        <p:txBody>
          <a:bodyPr wrap="square">
            <a:spAutoFit/>
          </a:bodyPr>
          <a:lstStyle/>
          <a:p>
            <a:r>
              <a:rPr lang="pt-BR" sz="1600" dirty="0" smtClean="0"/>
              <a:t>Institucionalização do Sistema Nacional de Vigilância Sanitária</a:t>
            </a:r>
            <a:endParaRPr lang="pt-BR" sz="1600" dirty="0"/>
          </a:p>
        </p:txBody>
      </p:sp>
      <p:sp>
        <p:nvSpPr>
          <p:cNvPr id="37" name="Seta para baixo 36"/>
          <p:cNvSpPr/>
          <p:nvPr/>
        </p:nvSpPr>
        <p:spPr>
          <a:xfrm rot="10800000">
            <a:off x="1691680"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1976</a:t>
            </a:r>
            <a:endParaRPr lang="pt-BR" sz="1600" dirty="0"/>
          </a:p>
        </p:txBody>
      </p:sp>
      <p:sp>
        <p:nvSpPr>
          <p:cNvPr id="39" name="Seta para baixo 38"/>
          <p:cNvSpPr/>
          <p:nvPr/>
        </p:nvSpPr>
        <p:spPr>
          <a:xfrm rot="10800000">
            <a:off x="4427985"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2001</a:t>
            </a:r>
            <a:endParaRPr lang="pt-BR" sz="1600" dirty="0"/>
          </a:p>
        </p:txBody>
      </p:sp>
      <p:sp>
        <p:nvSpPr>
          <p:cNvPr id="40" name="Retângulo 39"/>
          <p:cNvSpPr/>
          <p:nvPr/>
        </p:nvSpPr>
        <p:spPr>
          <a:xfrm rot="16200000">
            <a:off x="2406195" y="2930510"/>
            <a:ext cx="4340321" cy="584775"/>
          </a:xfrm>
          <a:prstGeom prst="rect">
            <a:avLst/>
          </a:prstGeom>
        </p:spPr>
        <p:txBody>
          <a:bodyPr wrap="square">
            <a:spAutoFit/>
          </a:bodyPr>
          <a:lstStyle/>
          <a:p>
            <a:r>
              <a:rPr lang="pt-BR" sz="1600" dirty="0" smtClean="0"/>
              <a:t>Institucionalização do Sistema Nacional de Vigilância em Saúde Ambiental</a:t>
            </a:r>
            <a:endParaRPr lang="pt-BR" sz="1600" dirty="0"/>
          </a:p>
        </p:txBody>
      </p:sp>
      <p:sp>
        <p:nvSpPr>
          <p:cNvPr id="41" name="Seta para baixo 40"/>
          <p:cNvSpPr/>
          <p:nvPr/>
        </p:nvSpPr>
        <p:spPr>
          <a:xfrm rot="10800000">
            <a:off x="5580113" y="5517232"/>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pt-BR" sz="1600" b="1" dirty="0" smtClean="0"/>
              <a:t>2004</a:t>
            </a:r>
            <a:endParaRPr lang="pt-BR" sz="1600" dirty="0"/>
          </a:p>
        </p:txBody>
      </p:sp>
      <p:sp>
        <p:nvSpPr>
          <p:cNvPr id="42" name="Retângulo 41"/>
          <p:cNvSpPr/>
          <p:nvPr/>
        </p:nvSpPr>
        <p:spPr>
          <a:xfrm rot="16200000">
            <a:off x="3519174" y="2588713"/>
            <a:ext cx="4437204" cy="1077218"/>
          </a:xfrm>
          <a:prstGeom prst="rect">
            <a:avLst/>
          </a:prstGeom>
        </p:spPr>
        <p:txBody>
          <a:bodyPr wrap="square">
            <a:spAutoFit/>
          </a:bodyPr>
          <a:lstStyle/>
          <a:p>
            <a:r>
              <a:rPr lang="pt-BR" sz="1600" dirty="0" smtClean="0"/>
              <a:t>Portaria </a:t>
            </a:r>
            <a:r>
              <a:rPr lang="pt-BR" sz="1600" dirty="0"/>
              <a:t>nº </a:t>
            </a:r>
            <a:r>
              <a:rPr lang="pt-BR" sz="1600" dirty="0" smtClean="0"/>
              <a:t> 1172/04 - regulamenta </a:t>
            </a:r>
            <a:r>
              <a:rPr lang="pt-BR" sz="1600" dirty="0"/>
              <a:t>a NOB-SUS </a:t>
            </a:r>
            <a:r>
              <a:rPr lang="pt-BR" sz="1600" dirty="0" smtClean="0"/>
              <a:t>01/96 no que se refere às competências  de cada ente federado na área de Vigilância em Saúde e define a sistemática de financiamento. </a:t>
            </a:r>
            <a:endParaRPr lang="pt-BR" sz="1600" dirty="0"/>
          </a:p>
        </p:txBody>
      </p:sp>
    </p:spTree>
    <p:extLst>
      <p:ext uri="{BB962C8B-B14F-4D97-AF65-F5344CB8AC3E}">
        <p14:creationId xmlns:p14="http://schemas.microsoft.com/office/powerpoint/2010/main" val="152273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ppt_x"/>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500" fill="hold"/>
                                        <p:tgtEl>
                                          <p:spTgt spid="37"/>
                                        </p:tgtEl>
                                        <p:attrNameLst>
                                          <p:attrName>ppt_x</p:attrName>
                                        </p:attrNameLst>
                                      </p:cBhvr>
                                      <p:tavLst>
                                        <p:tav tm="0">
                                          <p:val>
                                            <p:strVal val="#ppt_x"/>
                                          </p:val>
                                        </p:tav>
                                        <p:tav tm="100000">
                                          <p:val>
                                            <p:strVal val="#ppt_x"/>
                                          </p:val>
                                        </p:tav>
                                      </p:tavLst>
                                    </p:anim>
                                    <p:anim calcmode="lin" valueType="num">
                                      <p:cBhvr additive="base">
                                        <p:cTn id="3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anim calcmode="lin" valueType="num">
                                      <p:cBhvr additive="base">
                                        <p:cTn id="43" dur="500" fill="hold"/>
                                        <p:tgtEl>
                                          <p:spTgt spid="36"/>
                                        </p:tgtEl>
                                        <p:attrNameLst>
                                          <p:attrName>ppt_x</p:attrName>
                                        </p:attrNameLst>
                                      </p:cBhvr>
                                      <p:tavLst>
                                        <p:tav tm="0">
                                          <p:val>
                                            <p:strVal val="#ppt_x"/>
                                          </p:val>
                                        </p:tav>
                                        <p:tav tm="100000">
                                          <p:val>
                                            <p:strVal val="#ppt_x"/>
                                          </p:val>
                                        </p:tav>
                                      </p:tavLst>
                                    </p:anim>
                                    <p:anim calcmode="lin" valueType="num">
                                      <p:cBhvr additive="base">
                                        <p:cTn id="4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ppt_x"/>
                                          </p:val>
                                        </p:tav>
                                        <p:tav tm="100000">
                                          <p:val>
                                            <p:strVal val="#ppt_x"/>
                                          </p:val>
                                        </p:tav>
                                      </p:tavLst>
                                    </p:anim>
                                    <p:anim calcmode="lin" valueType="num">
                                      <p:cBhvr additive="base">
                                        <p:cTn id="5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ppt_x"/>
                                          </p:val>
                                        </p:tav>
                                        <p:tav tm="100000">
                                          <p:val>
                                            <p:strVal val="#ppt_x"/>
                                          </p:val>
                                        </p:tav>
                                      </p:tavLst>
                                    </p:anim>
                                    <p:anim calcmode="lin" valueType="num">
                                      <p:cBhvr additive="base">
                                        <p:cTn id="7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additive="base">
                                        <p:cTn id="79" dur="500" fill="hold"/>
                                        <p:tgtEl>
                                          <p:spTgt spid="23"/>
                                        </p:tgtEl>
                                        <p:attrNameLst>
                                          <p:attrName>ppt_x</p:attrName>
                                        </p:attrNameLst>
                                      </p:cBhvr>
                                      <p:tavLst>
                                        <p:tav tm="0">
                                          <p:val>
                                            <p:strVal val="#ppt_x"/>
                                          </p:val>
                                        </p:tav>
                                        <p:tav tm="100000">
                                          <p:val>
                                            <p:strVal val="#ppt_x"/>
                                          </p:val>
                                        </p:tav>
                                      </p:tavLst>
                                    </p:anim>
                                    <p:anim calcmode="lin" valueType="num">
                                      <p:cBhvr additive="base">
                                        <p:cTn id="8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9"/>
                                        </p:tgtEl>
                                        <p:attrNameLst>
                                          <p:attrName>style.visibility</p:attrName>
                                        </p:attrNameLst>
                                      </p:cBhvr>
                                      <p:to>
                                        <p:strVal val="visible"/>
                                      </p:to>
                                    </p:set>
                                    <p:anim calcmode="lin" valueType="num">
                                      <p:cBhvr additive="base">
                                        <p:cTn id="85" dur="500" fill="hold"/>
                                        <p:tgtEl>
                                          <p:spTgt spid="39"/>
                                        </p:tgtEl>
                                        <p:attrNameLst>
                                          <p:attrName>ppt_x</p:attrName>
                                        </p:attrNameLst>
                                      </p:cBhvr>
                                      <p:tavLst>
                                        <p:tav tm="0">
                                          <p:val>
                                            <p:strVal val="#ppt_x"/>
                                          </p:val>
                                        </p:tav>
                                        <p:tav tm="100000">
                                          <p:val>
                                            <p:strVal val="#ppt_x"/>
                                          </p:val>
                                        </p:tav>
                                      </p:tavLst>
                                    </p:anim>
                                    <p:anim calcmode="lin" valueType="num">
                                      <p:cBhvr additive="base">
                                        <p:cTn id="8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0"/>
                                        </p:tgtEl>
                                        <p:attrNameLst>
                                          <p:attrName>style.visibility</p:attrName>
                                        </p:attrNameLst>
                                      </p:cBhvr>
                                      <p:to>
                                        <p:strVal val="visible"/>
                                      </p:to>
                                    </p:set>
                                    <p:anim calcmode="lin" valueType="num">
                                      <p:cBhvr additive="base">
                                        <p:cTn id="91" dur="500" fill="hold"/>
                                        <p:tgtEl>
                                          <p:spTgt spid="40"/>
                                        </p:tgtEl>
                                        <p:attrNameLst>
                                          <p:attrName>ppt_x</p:attrName>
                                        </p:attrNameLst>
                                      </p:cBhvr>
                                      <p:tavLst>
                                        <p:tav tm="0">
                                          <p:val>
                                            <p:strVal val="#ppt_x"/>
                                          </p:val>
                                        </p:tav>
                                        <p:tav tm="100000">
                                          <p:val>
                                            <p:strVal val="#ppt_x"/>
                                          </p:val>
                                        </p:tav>
                                      </p:tavLst>
                                    </p:anim>
                                    <p:anim calcmode="lin" valueType="num">
                                      <p:cBhvr additive="base">
                                        <p:cTn id="92"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additive="base">
                                        <p:cTn id="97" dur="500" fill="hold"/>
                                        <p:tgtEl>
                                          <p:spTgt spid="25"/>
                                        </p:tgtEl>
                                        <p:attrNameLst>
                                          <p:attrName>ppt_x</p:attrName>
                                        </p:attrNameLst>
                                      </p:cBhvr>
                                      <p:tavLst>
                                        <p:tav tm="0">
                                          <p:val>
                                            <p:strVal val="#ppt_x"/>
                                          </p:val>
                                        </p:tav>
                                        <p:tav tm="100000">
                                          <p:val>
                                            <p:strVal val="#ppt_x"/>
                                          </p:val>
                                        </p:tav>
                                      </p:tavLst>
                                    </p:anim>
                                    <p:anim calcmode="lin" valueType="num">
                                      <p:cBhvr additive="base">
                                        <p:cTn id="9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6"/>
                                        </p:tgtEl>
                                        <p:attrNameLst>
                                          <p:attrName>style.visibility</p:attrName>
                                        </p:attrNameLst>
                                      </p:cBhvr>
                                      <p:to>
                                        <p:strVal val="visible"/>
                                      </p:to>
                                    </p:set>
                                    <p:anim calcmode="lin" valueType="num">
                                      <p:cBhvr additive="base">
                                        <p:cTn id="103" dur="500" fill="hold"/>
                                        <p:tgtEl>
                                          <p:spTgt spid="26"/>
                                        </p:tgtEl>
                                        <p:attrNameLst>
                                          <p:attrName>ppt_x</p:attrName>
                                        </p:attrNameLst>
                                      </p:cBhvr>
                                      <p:tavLst>
                                        <p:tav tm="0">
                                          <p:val>
                                            <p:strVal val="#ppt_x"/>
                                          </p:val>
                                        </p:tav>
                                        <p:tav tm="100000">
                                          <p:val>
                                            <p:strVal val="#ppt_x"/>
                                          </p:val>
                                        </p:tav>
                                      </p:tavLst>
                                    </p:anim>
                                    <p:anim calcmode="lin" valueType="num">
                                      <p:cBhvr additive="base">
                                        <p:cTn id="10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additive="base">
                                        <p:cTn id="109" dur="500" fill="hold"/>
                                        <p:tgtEl>
                                          <p:spTgt spid="41"/>
                                        </p:tgtEl>
                                        <p:attrNameLst>
                                          <p:attrName>ppt_x</p:attrName>
                                        </p:attrNameLst>
                                      </p:cBhvr>
                                      <p:tavLst>
                                        <p:tav tm="0">
                                          <p:val>
                                            <p:strVal val="#ppt_x"/>
                                          </p:val>
                                        </p:tav>
                                        <p:tav tm="100000">
                                          <p:val>
                                            <p:strVal val="#ppt_x"/>
                                          </p:val>
                                        </p:tav>
                                      </p:tavLst>
                                    </p:anim>
                                    <p:anim calcmode="lin" valueType="num">
                                      <p:cBhvr additive="base">
                                        <p:cTn id="11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additive="base">
                                        <p:cTn id="115" dur="500" fill="hold"/>
                                        <p:tgtEl>
                                          <p:spTgt spid="42"/>
                                        </p:tgtEl>
                                        <p:attrNameLst>
                                          <p:attrName>ppt_x</p:attrName>
                                        </p:attrNameLst>
                                      </p:cBhvr>
                                      <p:tavLst>
                                        <p:tav tm="0">
                                          <p:val>
                                            <p:strVal val="#ppt_x"/>
                                          </p:val>
                                        </p:tav>
                                        <p:tav tm="100000">
                                          <p:val>
                                            <p:strVal val="#ppt_x"/>
                                          </p:val>
                                        </p:tav>
                                      </p:tavLst>
                                    </p:anim>
                                    <p:anim calcmode="lin" valueType="num">
                                      <p:cBhvr additive="base">
                                        <p:cTn id="11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8"/>
                                        </p:tgtEl>
                                        <p:attrNameLst>
                                          <p:attrName>style.visibility</p:attrName>
                                        </p:attrNameLst>
                                      </p:cBhvr>
                                      <p:to>
                                        <p:strVal val="visible"/>
                                      </p:to>
                                    </p:set>
                                    <p:anim calcmode="lin" valueType="num">
                                      <p:cBhvr additive="base">
                                        <p:cTn id="121" dur="500" fill="hold"/>
                                        <p:tgtEl>
                                          <p:spTgt spid="28"/>
                                        </p:tgtEl>
                                        <p:attrNameLst>
                                          <p:attrName>ppt_x</p:attrName>
                                        </p:attrNameLst>
                                      </p:cBhvr>
                                      <p:tavLst>
                                        <p:tav tm="0">
                                          <p:val>
                                            <p:strVal val="#ppt_x"/>
                                          </p:val>
                                        </p:tav>
                                        <p:tav tm="100000">
                                          <p:val>
                                            <p:strVal val="#ppt_x"/>
                                          </p:val>
                                        </p:tav>
                                      </p:tavLst>
                                    </p:anim>
                                    <p:anim calcmode="lin" valueType="num">
                                      <p:cBhvr additive="base">
                                        <p:cTn id="12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7"/>
                                        </p:tgtEl>
                                        <p:attrNameLst>
                                          <p:attrName>style.visibility</p:attrName>
                                        </p:attrNameLst>
                                      </p:cBhvr>
                                      <p:to>
                                        <p:strVal val="visible"/>
                                      </p:to>
                                    </p:set>
                                    <p:anim calcmode="lin" valueType="num">
                                      <p:cBhvr additive="base">
                                        <p:cTn id="127" dur="500" fill="hold"/>
                                        <p:tgtEl>
                                          <p:spTgt spid="27"/>
                                        </p:tgtEl>
                                        <p:attrNameLst>
                                          <p:attrName>ppt_x</p:attrName>
                                        </p:attrNameLst>
                                      </p:cBhvr>
                                      <p:tavLst>
                                        <p:tav tm="0">
                                          <p:val>
                                            <p:strVal val="#ppt_x"/>
                                          </p:val>
                                        </p:tav>
                                        <p:tav tm="100000">
                                          <p:val>
                                            <p:strVal val="#ppt_x"/>
                                          </p:val>
                                        </p:tav>
                                      </p:tavLst>
                                    </p:anim>
                                    <p:anim calcmode="lin" valueType="num">
                                      <p:cBhvr additive="base">
                                        <p:cTn id="12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9"/>
                                        </p:tgtEl>
                                        <p:attrNameLst>
                                          <p:attrName>style.visibility</p:attrName>
                                        </p:attrNameLst>
                                      </p:cBhvr>
                                      <p:to>
                                        <p:strVal val="visible"/>
                                      </p:to>
                                    </p:set>
                                    <p:anim calcmode="lin" valueType="num">
                                      <p:cBhvr additive="base">
                                        <p:cTn id="133" dur="500" fill="hold"/>
                                        <p:tgtEl>
                                          <p:spTgt spid="29"/>
                                        </p:tgtEl>
                                        <p:attrNameLst>
                                          <p:attrName>ppt_x</p:attrName>
                                        </p:attrNameLst>
                                      </p:cBhvr>
                                      <p:tavLst>
                                        <p:tav tm="0">
                                          <p:val>
                                            <p:strVal val="#ppt_x"/>
                                          </p:val>
                                        </p:tav>
                                        <p:tav tm="100000">
                                          <p:val>
                                            <p:strVal val="#ppt_x"/>
                                          </p:val>
                                        </p:tav>
                                      </p:tavLst>
                                    </p:anim>
                                    <p:anim calcmode="lin" valueType="num">
                                      <p:cBhvr additive="base">
                                        <p:cTn id="13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30"/>
                                        </p:tgtEl>
                                        <p:attrNameLst>
                                          <p:attrName>style.visibility</p:attrName>
                                        </p:attrNameLst>
                                      </p:cBhvr>
                                      <p:to>
                                        <p:strVal val="visible"/>
                                      </p:to>
                                    </p:set>
                                    <p:anim calcmode="lin" valueType="num">
                                      <p:cBhvr additive="base">
                                        <p:cTn id="139" dur="500" fill="hold"/>
                                        <p:tgtEl>
                                          <p:spTgt spid="30"/>
                                        </p:tgtEl>
                                        <p:attrNameLst>
                                          <p:attrName>ppt_x</p:attrName>
                                        </p:attrNameLst>
                                      </p:cBhvr>
                                      <p:tavLst>
                                        <p:tav tm="0">
                                          <p:val>
                                            <p:strVal val="#ppt_x"/>
                                          </p:val>
                                        </p:tav>
                                        <p:tav tm="100000">
                                          <p:val>
                                            <p:strVal val="#ppt_x"/>
                                          </p:val>
                                        </p:tav>
                                      </p:tavLst>
                                    </p:anim>
                                    <p:anim calcmode="lin" valueType="num">
                                      <p:cBhvr additive="base">
                                        <p:cTn id="14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33"/>
                                        </p:tgtEl>
                                        <p:attrNameLst>
                                          <p:attrName>style.visibility</p:attrName>
                                        </p:attrNameLst>
                                      </p:cBhvr>
                                      <p:to>
                                        <p:strVal val="visible"/>
                                      </p:to>
                                    </p:set>
                                    <p:anim calcmode="lin" valueType="num">
                                      <p:cBhvr additive="base">
                                        <p:cTn id="145" dur="500" fill="hold"/>
                                        <p:tgtEl>
                                          <p:spTgt spid="33"/>
                                        </p:tgtEl>
                                        <p:attrNameLst>
                                          <p:attrName>ppt_x</p:attrName>
                                        </p:attrNameLst>
                                      </p:cBhvr>
                                      <p:tavLst>
                                        <p:tav tm="0">
                                          <p:val>
                                            <p:strVal val="#ppt_x"/>
                                          </p:val>
                                        </p:tav>
                                        <p:tav tm="100000">
                                          <p:val>
                                            <p:strVal val="#ppt_x"/>
                                          </p:val>
                                        </p:tav>
                                      </p:tavLst>
                                    </p:anim>
                                    <p:anim calcmode="lin" valueType="num">
                                      <p:cBhvr additive="base">
                                        <p:cTn id="146"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31"/>
                                        </p:tgtEl>
                                        <p:attrNameLst>
                                          <p:attrName>style.visibility</p:attrName>
                                        </p:attrNameLst>
                                      </p:cBhvr>
                                      <p:to>
                                        <p:strVal val="visible"/>
                                      </p:to>
                                    </p:set>
                                    <p:anim calcmode="lin" valueType="num">
                                      <p:cBhvr additive="base">
                                        <p:cTn id="151" dur="500" fill="hold"/>
                                        <p:tgtEl>
                                          <p:spTgt spid="31"/>
                                        </p:tgtEl>
                                        <p:attrNameLst>
                                          <p:attrName>ppt_x</p:attrName>
                                        </p:attrNameLst>
                                      </p:cBhvr>
                                      <p:tavLst>
                                        <p:tav tm="0">
                                          <p:val>
                                            <p:strVal val="#ppt_x"/>
                                          </p:val>
                                        </p:tav>
                                        <p:tav tm="100000">
                                          <p:val>
                                            <p:strVal val="#ppt_x"/>
                                          </p:val>
                                        </p:tav>
                                      </p:tavLst>
                                    </p:anim>
                                    <p:anim calcmode="lin" valueType="num">
                                      <p:cBhvr additive="base">
                                        <p:cTn id="15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34"/>
                                        </p:tgtEl>
                                        <p:attrNameLst>
                                          <p:attrName>style.visibility</p:attrName>
                                        </p:attrNameLst>
                                      </p:cBhvr>
                                      <p:to>
                                        <p:strVal val="visible"/>
                                      </p:to>
                                    </p:set>
                                    <p:anim calcmode="lin" valueType="num">
                                      <p:cBhvr additive="base">
                                        <p:cTn id="157" dur="500" fill="hold"/>
                                        <p:tgtEl>
                                          <p:spTgt spid="34"/>
                                        </p:tgtEl>
                                        <p:attrNameLst>
                                          <p:attrName>ppt_x</p:attrName>
                                        </p:attrNameLst>
                                      </p:cBhvr>
                                      <p:tavLst>
                                        <p:tav tm="0">
                                          <p:val>
                                            <p:strVal val="#ppt_x"/>
                                          </p:val>
                                        </p:tav>
                                        <p:tav tm="100000">
                                          <p:val>
                                            <p:strVal val="#ppt_x"/>
                                          </p:val>
                                        </p:tav>
                                      </p:tavLst>
                                    </p:anim>
                                    <p:anim calcmode="lin" valueType="num">
                                      <p:cBhvr additive="base">
                                        <p:cTn id="15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2" presetClass="entr" presetSubtype="4" fill="hold" grpId="0" nodeType="clickEffect">
                                  <p:stCondLst>
                                    <p:cond delay="0"/>
                                  </p:stCondLst>
                                  <p:childTnLst>
                                    <p:set>
                                      <p:cBhvr>
                                        <p:cTn id="162" dur="1" fill="hold">
                                          <p:stCondLst>
                                            <p:cond delay="0"/>
                                          </p:stCondLst>
                                        </p:cTn>
                                        <p:tgtEl>
                                          <p:spTgt spid="32"/>
                                        </p:tgtEl>
                                        <p:attrNameLst>
                                          <p:attrName>style.visibility</p:attrName>
                                        </p:attrNameLst>
                                      </p:cBhvr>
                                      <p:to>
                                        <p:strVal val="visible"/>
                                      </p:to>
                                    </p:set>
                                    <p:anim calcmode="lin" valueType="num">
                                      <p:cBhvr additive="base">
                                        <p:cTn id="163" dur="500" fill="hold"/>
                                        <p:tgtEl>
                                          <p:spTgt spid="32"/>
                                        </p:tgtEl>
                                        <p:attrNameLst>
                                          <p:attrName>ppt_x</p:attrName>
                                        </p:attrNameLst>
                                      </p:cBhvr>
                                      <p:tavLst>
                                        <p:tav tm="0">
                                          <p:val>
                                            <p:strVal val="#ppt_x"/>
                                          </p:val>
                                        </p:tav>
                                        <p:tav tm="100000">
                                          <p:val>
                                            <p:strVal val="#ppt_x"/>
                                          </p:val>
                                        </p:tav>
                                      </p:tavLst>
                                    </p:anim>
                                    <p:anim calcmode="lin" valueType="num">
                                      <p:cBhvr additive="base">
                                        <p:cTn id="164"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5" grpId="0"/>
      <p:bldP spid="10" grpId="0" animBg="1"/>
      <p:bldP spid="16" grpId="0" animBg="1"/>
      <p:bldP spid="17" grpId="0" animBg="1"/>
      <p:bldP spid="18" grpId="0"/>
      <p:bldP spid="19" grpId="0" animBg="1"/>
      <p:bldP spid="22" grpId="0"/>
      <p:bldP spid="23" grpId="0"/>
      <p:bldP spid="24" grpId="0" animBg="1"/>
      <p:bldP spid="25" grpId="0" animBg="1"/>
      <p:bldP spid="26" grpId="0"/>
      <p:bldP spid="27" grpId="0"/>
      <p:bldP spid="28" grpId="0" animBg="1"/>
      <p:bldP spid="29" grpId="0" animBg="1"/>
      <p:bldP spid="30" grpId="0"/>
      <p:bldP spid="31" grpId="0"/>
      <p:bldP spid="32" grpId="0"/>
      <p:bldP spid="33" grpId="0" animBg="1"/>
      <p:bldP spid="34" grpId="0" animBg="1"/>
      <p:bldP spid="35" grpId="0"/>
      <p:bldP spid="36" grpId="0"/>
      <p:bldP spid="37" grpId="0" animBg="1"/>
      <p:bldP spid="39" grpId="0" animBg="1"/>
      <p:bldP spid="40" grpId="0"/>
      <p:bldP spid="41" grpId="0" animBg="1"/>
      <p:bldP spid="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11188" y="701824"/>
            <a:ext cx="8075612" cy="1143000"/>
          </a:xfrm>
        </p:spPr>
        <p:txBody>
          <a:bodyPr>
            <a:normAutofit fontScale="90000"/>
          </a:bodyPr>
          <a:lstStyle/>
          <a:p>
            <a:pPr eaLnBrk="1" fontAlgn="auto" hangingPunct="1">
              <a:spcAft>
                <a:spcPts val="0"/>
              </a:spcAft>
              <a:defRPr/>
            </a:pPr>
            <a:r>
              <a:rPr lang="pt-BR" sz="4000" dirty="0" smtClean="0"/>
              <a:t>ASPECTOS NORMATIVOS</a:t>
            </a:r>
            <a:r>
              <a:rPr lang="pt-BR" sz="4000" dirty="0"/>
              <a:t/>
            </a:r>
            <a:br>
              <a:rPr lang="pt-BR" sz="4000" dirty="0"/>
            </a:br>
            <a:endParaRPr lang="pt-BR" sz="4000" dirty="0" smtClean="0">
              <a:solidFill>
                <a:srgbClr val="7030A0"/>
              </a:solidFill>
            </a:endParaRPr>
          </a:p>
        </p:txBody>
      </p:sp>
      <p:sp>
        <p:nvSpPr>
          <p:cNvPr id="26627" name="Rectangle 3"/>
          <p:cNvSpPr>
            <a:spLocks noGrp="1" noChangeArrowheads="1"/>
          </p:cNvSpPr>
          <p:nvPr>
            <p:ph idx="1"/>
          </p:nvPr>
        </p:nvSpPr>
        <p:spPr>
          <a:xfrm>
            <a:off x="457200" y="1935163"/>
            <a:ext cx="8229600" cy="4589462"/>
          </a:xfrm>
        </p:spPr>
        <p:txBody>
          <a:bodyPr>
            <a:normAutofit/>
          </a:bodyPr>
          <a:lstStyle/>
          <a:p>
            <a:pPr marL="0" indent="0" algn="just">
              <a:buClr>
                <a:schemeClr val="accent3"/>
              </a:buClr>
              <a:buNone/>
              <a:defRPr/>
            </a:pPr>
            <a:r>
              <a:rPr lang="pt-BR" sz="3300" dirty="0" smtClean="0">
                <a:cs typeface="Tahoma" pitchFamily="34" charset="0"/>
              </a:rPr>
              <a:t>Portaria nº 1.399/1999 - R</a:t>
            </a:r>
            <a:r>
              <a:rPr lang="pt-BR" sz="3300" dirty="0" smtClean="0"/>
              <a:t>egulamenta </a:t>
            </a:r>
            <a:r>
              <a:rPr lang="pt-BR" sz="3300" dirty="0"/>
              <a:t>a NOB-SUS 01/96. Define as competências na área de ECD</a:t>
            </a:r>
            <a:r>
              <a:rPr lang="pt-BR" sz="3300" dirty="0" smtClean="0"/>
              <a:t>.</a:t>
            </a:r>
          </a:p>
        </p:txBody>
      </p:sp>
      <p:graphicFrame>
        <p:nvGraphicFramePr>
          <p:cNvPr id="2" name="Tabela 1"/>
          <p:cNvGraphicFramePr>
            <a:graphicFrameLocks noGrp="1"/>
          </p:cNvGraphicFramePr>
          <p:nvPr>
            <p:extLst>
              <p:ext uri="{D42A27DB-BD31-4B8C-83A1-F6EECF244321}">
                <p14:modId xmlns:p14="http://schemas.microsoft.com/office/powerpoint/2010/main" val="425313085"/>
              </p:ext>
            </p:extLst>
          </p:nvPr>
        </p:nvGraphicFramePr>
        <p:xfrm>
          <a:off x="251520" y="1412776"/>
          <a:ext cx="8435279" cy="4972467"/>
        </p:xfrm>
        <a:graphic>
          <a:graphicData uri="http://schemas.openxmlformats.org/drawingml/2006/table">
            <a:tbl>
              <a:tblPr>
                <a:tableStyleId>{5C22544A-7EE6-4342-B048-85BDC9FD1C3A}</a:tableStyleId>
              </a:tblPr>
              <a:tblGrid>
                <a:gridCol w="1123521"/>
                <a:gridCol w="3737186"/>
                <a:gridCol w="3574572"/>
              </a:tblGrid>
              <a:tr h="213090">
                <a:tc>
                  <a:txBody>
                    <a:bodyPr/>
                    <a:lstStyle/>
                    <a:p>
                      <a:pPr algn="ctr" fontAlgn="b"/>
                      <a:r>
                        <a:rPr lang="pt-BR" sz="1100" u="none" strike="noStrike" dirty="0">
                          <a:effectLst/>
                          <a:latin typeface="+mn-lt"/>
                        </a:rPr>
                        <a:t>PORTARIA</a:t>
                      </a:r>
                      <a:endParaRPr lang="pt-BR" sz="1100" b="1" i="0" u="none" strike="noStrike" dirty="0">
                        <a:solidFill>
                          <a:srgbClr val="000000"/>
                        </a:solidFill>
                        <a:effectLst/>
                        <a:latin typeface="+mn-lt"/>
                      </a:endParaRPr>
                    </a:p>
                  </a:txBody>
                  <a:tcPr marL="8657" marR="8657" marT="8657" marB="0" anchor="b"/>
                </a:tc>
                <a:tc>
                  <a:txBody>
                    <a:bodyPr/>
                    <a:lstStyle/>
                    <a:p>
                      <a:pPr algn="ctr" fontAlgn="b"/>
                      <a:r>
                        <a:rPr lang="pt-BR" sz="1100" u="none" strike="noStrike" dirty="0" smtClean="0">
                          <a:effectLst/>
                          <a:latin typeface="+mn-lt"/>
                        </a:rPr>
                        <a:t>3252/2009</a:t>
                      </a:r>
                      <a:endParaRPr lang="pt-BR" sz="1100" b="1" i="0" u="none" strike="noStrike" dirty="0">
                        <a:solidFill>
                          <a:srgbClr val="000000"/>
                        </a:solidFill>
                        <a:effectLst/>
                        <a:latin typeface="+mn-lt"/>
                      </a:endParaRPr>
                    </a:p>
                  </a:txBody>
                  <a:tcPr marL="8657" marR="8657" marT="8657" marB="0" anchor="b"/>
                </a:tc>
                <a:tc>
                  <a:txBody>
                    <a:bodyPr/>
                    <a:lstStyle/>
                    <a:p>
                      <a:pPr algn="ctr" fontAlgn="b"/>
                      <a:r>
                        <a:rPr lang="pt-BR" sz="1100" u="none" strike="noStrike" dirty="0" smtClean="0">
                          <a:effectLst/>
                          <a:latin typeface="+mn-lt"/>
                        </a:rPr>
                        <a:t> </a:t>
                      </a:r>
                      <a:r>
                        <a:rPr lang="pt-BR" sz="1100" u="none" strike="noStrike" dirty="0">
                          <a:effectLst/>
                          <a:latin typeface="+mn-lt"/>
                        </a:rPr>
                        <a:t>1378/2013</a:t>
                      </a:r>
                      <a:endParaRPr lang="pt-BR" sz="1100" b="1" i="0" u="none" strike="noStrike" dirty="0">
                        <a:solidFill>
                          <a:srgbClr val="000000"/>
                        </a:solidFill>
                        <a:effectLst/>
                        <a:latin typeface="+mn-lt"/>
                      </a:endParaRPr>
                    </a:p>
                  </a:txBody>
                  <a:tcPr marL="8657" marR="8657" marT="8657" marB="0" anchor="b"/>
                </a:tc>
              </a:tr>
              <a:tr h="724506">
                <a:tc>
                  <a:txBody>
                    <a:bodyPr/>
                    <a:lstStyle/>
                    <a:p>
                      <a:pPr algn="ctr" fontAlgn="ctr"/>
                      <a:r>
                        <a:rPr lang="pt-BR" sz="1100" u="none" strike="noStrike">
                          <a:effectLst/>
                          <a:latin typeface="+mn-lt"/>
                        </a:rPr>
                        <a:t>ESCOPO</a:t>
                      </a:r>
                      <a:endParaRPr lang="pt-BR" sz="1100" b="0" i="0" u="none" strike="noStrike">
                        <a:solidFill>
                          <a:srgbClr val="000000"/>
                        </a:solidFill>
                        <a:effectLst/>
                        <a:latin typeface="+mn-lt"/>
                      </a:endParaRPr>
                    </a:p>
                  </a:txBody>
                  <a:tcPr marL="8657" marR="8657" marT="8657" marB="0" anchor="ctr"/>
                </a:tc>
                <a:tc>
                  <a:txBody>
                    <a:bodyPr/>
                    <a:lstStyle/>
                    <a:p>
                      <a:pPr algn="just" rtl="0" fontAlgn="t"/>
                      <a:r>
                        <a:rPr lang="pt-BR" sz="1100" u="none" strike="noStrike" dirty="0">
                          <a:effectLst/>
                          <a:latin typeface="+mn-lt"/>
                        </a:rPr>
                        <a:t>Aprova as diretrizes para execução e financiamento das ações de Vigilância em Saúde pela União, Estados, Distrito Federal e Municípios e dá outras providências</a:t>
                      </a:r>
                      <a:endParaRPr lang="pt-BR" sz="1100" b="0" i="0" u="none" strike="noStrike" dirty="0">
                        <a:solidFill>
                          <a:srgbClr val="000000"/>
                        </a:solidFill>
                        <a:effectLst/>
                        <a:latin typeface="+mn-lt"/>
                      </a:endParaRPr>
                    </a:p>
                  </a:txBody>
                  <a:tcPr marL="8657" marR="8657" marT="8657" marB="0"/>
                </a:tc>
                <a:tc>
                  <a:txBody>
                    <a:bodyPr/>
                    <a:lstStyle/>
                    <a:p>
                      <a:pPr algn="just" rtl="0" fontAlgn="t"/>
                      <a:r>
                        <a:rPr lang="pt-BR" sz="1100" u="none" strike="noStrike">
                          <a:effectLst/>
                          <a:latin typeface="+mn-lt"/>
                        </a:rPr>
                        <a:t>Regulamenta as responsabilidades e define diretrizes para execução e financiamento das ações de VS pela União, Estados, Distrito Federal e Municípios, relativos ao Sistema Nacional de Vigilância em Saúde e Sistema Nacional de Vigilância Sanitária.</a:t>
                      </a:r>
                      <a:endParaRPr lang="pt-BR" sz="1100" b="0" i="0" u="none" strike="noStrike">
                        <a:solidFill>
                          <a:srgbClr val="000000"/>
                        </a:solidFill>
                        <a:effectLst/>
                        <a:latin typeface="+mn-lt"/>
                      </a:endParaRPr>
                    </a:p>
                  </a:txBody>
                  <a:tcPr marL="8657" marR="8657" marT="8657" marB="0"/>
                </a:tc>
              </a:tr>
              <a:tr h="934612">
                <a:tc>
                  <a:txBody>
                    <a:bodyPr/>
                    <a:lstStyle/>
                    <a:p>
                      <a:pPr algn="ctr" fontAlgn="ctr"/>
                      <a:r>
                        <a:rPr lang="pt-BR" sz="1100" u="none" strike="noStrike">
                          <a:effectLst/>
                          <a:latin typeface="+mn-lt"/>
                        </a:rPr>
                        <a:t>CONCEITO</a:t>
                      </a:r>
                      <a:endParaRPr lang="pt-BR" sz="1100" b="0" i="0" u="none" strike="noStrike">
                        <a:solidFill>
                          <a:srgbClr val="000000"/>
                        </a:solidFill>
                        <a:effectLst/>
                        <a:latin typeface="+mn-lt"/>
                      </a:endParaRPr>
                    </a:p>
                  </a:txBody>
                  <a:tcPr marL="8657" marR="8657" marT="8657" marB="0" anchor="ctr"/>
                </a:tc>
                <a:tc>
                  <a:txBody>
                    <a:bodyPr/>
                    <a:lstStyle/>
                    <a:p>
                      <a:pPr algn="just" rtl="0" fontAlgn="t"/>
                      <a:r>
                        <a:rPr lang="pt-BR" sz="1100" u="none" strike="noStrike" dirty="0">
                          <a:effectLst/>
                          <a:latin typeface="+mn-lt"/>
                        </a:rPr>
                        <a:t>Análise permanente da situação de saúde da população, articulando-se num conjunto de ações que se destinam a controlar determinantes, riscos e danos à saúde de populações que vivem em determinados territórios, garantindo a integralidade da atenção, o que inclui tanto a abordagem individual como coletiva dos problemas de saúde.</a:t>
                      </a:r>
                      <a:endParaRPr lang="pt-BR" sz="1100" b="1" i="0" u="none" strike="noStrike" dirty="0">
                        <a:solidFill>
                          <a:srgbClr val="000000"/>
                        </a:solidFill>
                        <a:effectLst/>
                        <a:latin typeface="+mn-lt"/>
                      </a:endParaRPr>
                    </a:p>
                  </a:txBody>
                  <a:tcPr marL="8657" marR="8657" marT="8657" marB="0"/>
                </a:tc>
                <a:tc>
                  <a:txBody>
                    <a:bodyPr/>
                    <a:lstStyle/>
                    <a:p>
                      <a:pPr algn="just" rtl="0" fontAlgn="t"/>
                      <a:r>
                        <a:rPr lang="pt-BR" sz="1100" u="none" strike="noStrike">
                          <a:effectLst/>
                          <a:latin typeface="+mn-lt"/>
                        </a:rPr>
                        <a:t>Processo contínuo e sistemático de coleta, consolidação, análise e disseminaçãode dados sobre eventos relacionados à saúde, visando o planejamento e a implementação de medidas de saúde pública para a proteção da saúde da população, a prevenção e controle de riscos, agravos e doenças, bem como a promoção da saúde.</a:t>
                      </a:r>
                      <a:endParaRPr lang="pt-BR" sz="1100" b="0" i="0" u="none" strike="noStrike">
                        <a:solidFill>
                          <a:srgbClr val="000000"/>
                        </a:solidFill>
                        <a:effectLst/>
                        <a:latin typeface="+mn-lt"/>
                      </a:endParaRPr>
                    </a:p>
                  </a:txBody>
                  <a:tcPr marL="8657" marR="8657" marT="8657" marB="0"/>
                </a:tc>
              </a:tr>
              <a:tr h="2898023">
                <a:tc>
                  <a:txBody>
                    <a:bodyPr/>
                    <a:lstStyle/>
                    <a:p>
                      <a:pPr algn="ctr" fontAlgn="ctr"/>
                      <a:r>
                        <a:rPr lang="pt-BR" sz="1100" u="none" strike="noStrike">
                          <a:effectLst/>
                          <a:latin typeface="+mn-lt"/>
                        </a:rPr>
                        <a:t>DIRETRIZES</a:t>
                      </a:r>
                      <a:endParaRPr lang="pt-BR" sz="1100" b="0" i="0" u="none" strike="noStrike">
                        <a:solidFill>
                          <a:srgbClr val="000000"/>
                        </a:solidFill>
                        <a:effectLst/>
                        <a:latin typeface="+mn-lt"/>
                      </a:endParaRPr>
                    </a:p>
                  </a:txBody>
                  <a:tcPr marL="8657" marR="8657" marT="8657" marB="0" anchor="ctr"/>
                </a:tc>
                <a:tc>
                  <a:txBody>
                    <a:bodyPr/>
                    <a:lstStyle/>
                    <a:p>
                      <a:pPr algn="just" rtl="0" fontAlgn="t"/>
                      <a:r>
                        <a:rPr lang="pt-BR" sz="1100" u="none" strike="noStrike" dirty="0">
                          <a:effectLst/>
                          <a:latin typeface="+mn-lt"/>
                        </a:rPr>
                        <a:t>As ações da Vigilância em Saúde têm por premissa as diretrizes definidas no Pacto pela Saúde 2006 - Consolidação do SUS -, em suas três dimensões (...)</a:t>
                      </a:r>
                      <a:br>
                        <a:rPr lang="pt-BR" sz="1100" u="none" strike="noStrike" dirty="0">
                          <a:effectLst/>
                          <a:latin typeface="+mn-lt"/>
                        </a:rPr>
                      </a:br>
                      <a:r>
                        <a:rPr lang="pt-BR" sz="1100" u="none" strike="noStrike" dirty="0">
                          <a:effectLst/>
                          <a:latin typeface="+mn-lt"/>
                        </a:rPr>
                        <a:t> A Vigilância em Saúde, visando à integralidade do cuidado, deve inserir-se na construção das redes de atenção à saúde, coordenadas pela Atenção Primária à Saúde(...)</a:t>
                      </a:r>
                      <a:br>
                        <a:rPr lang="pt-BR" sz="1100" u="none" strike="noStrike" dirty="0">
                          <a:effectLst/>
                          <a:latin typeface="+mn-lt"/>
                        </a:rPr>
                      </a:br>
                      <a:r>
                        <a:rPr lang="pt-BR" sz="1100" u="none" strike="noStrike" dirty="0">
                          <a:effectLst/>
                          <a:latin typeface="+mn-lt"/>
                        </a:rPr>
                        <a:t> A integração entre a Vigilância em Saúde e a Atenção Primária à Saúde é condição obrigatória para construção da integralidade na atenção e para o alcance de resultados (...)</a:t>
                      </a:r>
                      <a:br>
                        <a:rPr lang="pt-BR" sz="1100" u="none" strike="noStrike" dirty="0">
                          <a:effectLst/>
                          <a:latin typeface="+mn-lt"/>
                        </a:rPr>
                      </a:br>
                      <a:r>
                        <a:rPr lang="pt-BR" sz="1100" u="none" strike="noStrike" dirty="0">
                          <a:effectLst/>
                          <a:latin typeface="+mn-lt"/>
                        </a:rPr>
                        <a:t> As ações de Vigilância em Saúde, incluindo a promoção da saúde, devem estar inseridas no cotidiano das equipes de Atenção Primária/Saúde da Família(...)</a:t>
                      </a:r>
                      <a:br>
                        <a:rPr lang="pt-BR" sz="1100" u="none" strike="noStrike" dirty="0">
                          <a:effectLst/>
                          <a:latin typeface="+mn-lt"/>
                        </a:rPr>
                      </a:br>
                      <a:r>
                        <a:rPr lang="pt-BR" sz="1100" u="none" strike="noStrike" dirty="0">
                          <a:effectLst/>
                          <a:latin typeface="+mn-lt"/>
                        </a:rPr>
                        <a:t> As ações de Vigilância Sanitária devem ser desenvolvidas com base nas práticas de promoção, proteção, prevenção e controle sanitário dos riscos à saúde para o fortalecimento da Atenção Primária à Saúde como elemento estruturante do SUS.   </a:t>
                      </a:r>
                      <a:br>
                        <a:rPr lang="pt-BR" sz="1100" u="none" strike="noStrike" dirty="0">
                          <a:effectLst/>
                          <a:latin typeface="+mn-lt"/>
                        </a:rPr>
                      </a:br>
                      <a:endParaRPr lang="pt-BR" sz="1100" b="0" i="0" u="none" strike="noStrike" dirty="0">
                        <a:solidFill>
                          <a:srgbClr val="000000"/>
                        </a:solidFill>
                        <a:effectLst/>
                        <a:latin typeface="+mn-lt"/>
                      </a:endParaRPr>
                    </a:p>
                  </a:txBody>
                  <a:tcPr marL="8657" marR="8657" marT="8657" marB="0"/>
                </a:tc>
                <a:tc>
                  <a:txBody>
                    <a:bodyPr/>
                    <a:lstStyle/>
                    <a:p>
                      <a:pPr algn="just" rtl="0" fontAlgn="t"/>
                      <a:endParaRPr lang="pt-BR" sz="1100" b="0" i="0" u="none" strike="noStrike" dirty="0">
                        <a:solidFill>
                          <a:srgbClr val="000000"/>
                        </a:solidFill>
                        <a:effectLst/>
                        <a:latin typeface="+mn-lt"/>
                      </a:endParaRPr>
                    </a:p>
                  </a:txBody>
                  <a:tcPr marL="8657" marR="8657" marT="8657" marB="0"/>
                </a:tc>
              </a:tr>
            </a:tbl>
          </a:graphicData>
        </a:graphic>
      </p:graphicFrame>
    </p:spTree>
    <p:extLst>
      <p:ext uri="{BB962C8B-B14F-4D97-AF65-F5344CB8AC3E}">
        <p14:creationId xmlns:p14="http://schemas.microsoft.com/office/powerpoint/2010/main" val="386428500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457200" y="917848"/>
            <a:ext cx="8229600" cy="1143000"/>
          </a:xfrm>
        </p:spPr>
        <p:txBody>
          <a:bodyPr>
            <a:normAutofit/>
          </a:bodyPr>
          <a:lstStyle/>
          <a:p>
            <a:pPr>
              <a:lnSpc>
                <a:spcPct val="80000"/>
              </a:lnSpc>
              <a:defRPr/>
            </a:pPr>
            <a:endParaRPr lang="pt-BR" sz="4000" dirty="0"/>
          </a:p>
        </p:txBody>
      </p:sp>
      <p:sp>
        <p:nvSpPr>
          <p:cNvPr id="17411" name="Rectangle 3"/>
          <p:cNvSpPr>
            <a:spLocks noGrp="1" noChangeArrowheads="1"/>
          </p:cNvSpPr>
          <p:nvPr>
            <p:ph idx="1"/>
          </p:nvPr>
        </p:nvSpPr>
        <p:spPr>
          <a:xfrm>
            <a:off x="457200" y="1844675"/>
            <a:ext cx="8229600" cy="4389438"/>
          </a:xfrm>
        </p:spPr>
        <p:txBody>
          <a:bodyPr>
            <a:normAutofit/>
          </a:bodyPr>
          <a:lstStyle/>
          <a:p>
            <a:pPr algn="just" eaLnBrk="1" hangingPunct="1">
              <a:lnSpc>
                <a:spcPct val="80000"/>
              </a:lnSpc>
              <a:buFont typeface="Wingdings 2" pitchFamily="18" charset="2"/>
              <a:buNone/>
            </a:pPr>
            <a:r>
              <a:rPr lang="pt-BR" altLang="pt-BR" sz="2300" dirty="0" smtClean="0">
                <a:cs typeface="Tahoma" pitchFamily="34" charset="0"/>
              </a:rPr>
              <a:t>    </a:t>
            </a:r>
            <a:endParaRPr lang="pt-BR" altLang="pt-BR" sz="2000" dirty="0" smtClean="0">
              <a:latin typeface="Tahoma" pitchFamily="34" charset="0"/>
              <a:cs typeface="Tahoma" pitchFamily="34" charset="0"/>
            </a:endParaRPr>
          </a:p>
          <a:p>
            <a:pPr eaLnBrk="1" hangingPunct="1">
              <a:lnSpc>
                <a:spcPct val="80000"/>
              </a:lnSpc>
            </a:pPr>
            <a:endParaRPr lang="pt-BR" altLang="pt-BR" sz="2000" b="1" dirty="0" smtClean="0">
              <a:latin typeface="Tahoma" pitchFamily="34" charset="0"/>
              <a:cs typeface="Tahoma" pitchFamily="34" charset="0"/>
            </a:endParaRPr>
          </a:p>
          <a:p>
            <a:pPr algn="just" eaLnBrk="1" hangingPunct="1">
              <a:lnSpc>
                <a:spcPct val="80000"/>
              </a:lnSpc>
              <a:buFont typeface="Wingdings 2" pitchFamily="18" charset="2"/>
              <a:buNone/>
            </a:pPr>
            <a:r>
              <a:rPr lang="pt-BR" altLang="pt-BR" sz="2000" dirty="0" smtClean="0">
                <a:latin typeface="Tahoma" pitchFamily="34" charset="0"/>
                <a:cs typeface="Tahoma" pitchFamily="34" charset="0"/>
              </a:rPr>
              <a:t>   </a:t>
            </a:r>
            <a:endParaRPr lang="pt-BR" altLang="pt-BR" sz="2000" b="1" dirty="0" smtClean="0">
              <a:latin typeface="Tahoma" pitchFamily="34" charset="0"/>
              <a:cs typeface="Tahoma" pitchFamily="34"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70526983"/>
              </p:ext>
            </p:extLst>
          </p:nvPr>
        </p:nvGraphicFramePr>
        <p:xfrm>
          <a:off x="179512" y="980728"/>
          <a:ext cx="8856984" cy="5738452"/>
        </p:xfrm>
        <a:graphic>
          <a:graphicData uri="http://schemas.openxmlformats.org/drawingml/2006/table">
            <a:tbl>
              <a:tblPr>
                <a:tableStyleId>{5C22544A-7EE6-4342-B048-85BDC9FD1C3A}</a:tableStyleId>
              </a:tblPr>
              <a:tblGrid>
                <a:gridCol w="1179689"/>
                <a:gridCol w="3924020"/>
                <a:gridCol w="3753275"/>
              </a:tblGrid>
              <a:tr h="162706">
                <a:tc>
                  <a:txBody>
                    <a:bodyPr/>
                    <a:lstStyle/>
                    <a:p>
                      <a:pPr algn="ctr" fontAlgn="b"/>
                      <a:r>
                        <a:rPr lang="pt-BR" sz="1100" b="1" u="none" strike="noStrike" dirty="0">
                          <a:effectLst/>
                        </a:rPr>
                        <a:t>PORTARIA</a:t>
                      </a:r>
                      <a:endParaRPr lang="pt-BR" sz="1100" b="1" i="0" u="none" strike="noStrike" dirty="0">
                        <a:solidFill>
                          <a:srgbClr val="000000"/>
                        </a:solidFill>
                        <a:effectLst/>
                        <a:latin typeface="Calibri"/>
                      </a:endParaRPr>
                    </a:p>
                  </a:txBody>
                  <a:tcPr marL="7116" marR="7116" marT="7116" marB="0" anchor="b"/>
                </a:tc>
                <a:tc>
                  <a:txBody>
                    <a:bodyPr/>
                    <a:lstStyle/>
                    <a:p>
                      <a:pPr algn="ctr" fontAlgn="b"/>
                      <a:r>
                        <a:rPr lang="pt-BR" sz="1100" b="1" u="none" strike="noStrike" dirty="0" smtClean="0">
                          <a:effectLst/>
                        </a:rPr>
                        <a:t>3252/2009</a:t>
                      </a:r>
                      <a:endParaRPr lang="pt-BR" sz="1100" b="1" i="0" u="none" strike="noStrike" dirty="0">
                        <a:solidFill>
                          <a:srgbClr val="000000"/>
                        </a:solidFill>
                        <a:effectLst/>
                        <a:latin typeface="Calibri"/>
                      </a:endParaRPr>
                    </a:p>
                  </a:txBody>
                  <a:tcPr marL="7116" marR="7116" marT="7116" marB="0" anchor="b"/>
                </a:tc>
                <a:tc>
                  <a:txBody>
                    <a:bodyPr/>
                    <a:lstStyle/>
                    <a:p>
                      <a:pPr algn="ctr" fontAlgn="b"/>
                      <a:r>
                        <a:rPr lang="pt-BR" sz="1100" b="1" u="none" strike="noStrike" dirty="0" smtClean="0">
                          <a:effectLst/>
                        </a:rPr>
                        <a:t>1378/2013</a:t>
                      </a:r>
                      <a:endParaRPr lang="pt-BR" sz="1100" b="1" i="0" u="none" strike="noStrike" dirty="0">
                        <a:solidFill>
                          <a:srgbClr val="000000"/>
                        </a:solidFill>
                        <a:effectLst/>
                        <a:latin typeface="Calibri"/>
                      </a:endParaRPr>
                    </a:p>
                  </a:txBody>
                  <a:tcPr marL="7116" marR="7116" marT="7116" marB="0" anchor="b"/>
                </a:tc>
              </a:tr>
              <a:tr h="3209620">
                <a:tc>
                  <a:txBody>
                    <a:bodyPr/>
                    <a:lstStyle/>
                    <a:p>
                      <a:pPr algn="ctr" fontAlgn="ctr"/>
                      <a:r>
                        <a:rPr lang="pt-BR" sz="1100" u="none" strike="noStrike" dirty="0">
                          <a:effectLst/>
                        </a:rPr>
                        <a:t>PRÁTICAS E PROCESSO DE TRABALHO</a:t>
                      </a:r>
                      <a:endParaRPr lang="pt-BR" sz="1100" b="0" i="0" u="none" strike="noStrike" dirty="0">
                        <a:solidFill>
                          <a:srgbClr val="000000"/>
                        </a:solidFill>
                        <a:effectLst/>
                        <a:latin typeface="Calibri"/>
                      </a:endParaRPr>
                    </a:p>
                  </a:txBody>
                  <a:tcPr marL="7116" marR="7116" marT="7116" marB="0" anchor="ctr"/>
                </a:tc>
                <a:tc>
                  <a:txBody>
                    <a:bodyPr/>
                    <a:lstStyle/>
                    <a:p>
                      <a:pPr algn="l" rtl="0" fontAlgn="t"/>
                      <a:r>
                        <a:rPr lang="pt-BR" sz="1100" u="none" strike="noStrike" dirty="0">
                          <a:effectLst/>
                        </a:rPr>
                        <a:t>Constitui-se de ações de promoção da saúde da população, vigilância, proteção, prevenção e controle das doenças e agravos à saúde, abrangendo:                                                                         </a:t>
                      </a:r>
                      <a:r>
                        <a:rPr lang="pt-BR" sz="1100" u="none" strike="noStrike" dirty="0" smtClean="0">
                          <a:effectLst/>
                        </a:rPr>
                        <a:t>                                </a:t>
                      </a:r>
                      <a:r>
                        <a:rPr lang="pt-BR" sz="1100" u="none" strike="noStrike" dirty="0">
                          <a:effectLst/>
                        </a:rPr>
                        <a:t>I - vigilância epidemiológica ;                                                                                      II - promoção da saúde ;                                                                                               III - vigilância da situação de saúde;                                                                          IV - vigilância em saúde ambiental;                                                                          V- vigilância da saúde do trabalhador ;                                                                  VI - vigilância sanitária</a:t>
                      </a:r>
                      <a:endParaRPr lang="pt-BR" sz="1100" b="0" i="0" u="none" strike="noStrike" dirty="0">
                        <a:solidFill>
                          <a:srgbClr val="000000"/>
                        </a:solidFill>
                        <a:effectLst/>
                        <a:latin typeface="Calibri"/>
                      </a:endParaRPr>
                    </a:p>
                  </a:txBody>
                  <a:tcPr marL="7116" marR="7116" marT="7116" marB="0"/>
                </a:tc>
                <a:tc>
                  <a:txBody>
                    <a:bodyPr/>
                    <a:lstStyle/>
                    <a:p>
                      <a:pPr algn="l" rtl="0" fontAlgn="t"/>
                      <a:r>
                        <a:rPr lang="pt-BR" sz="1100" u="none" strike="noStrike" dirty="0" smtClean="0">
                          <a:effectLst/>
                        </a:rPr>
                        <a:t>Voltados</a:t>
                      </a:r>
                      <a:r>
                        <a:rPr lang="pt-BR" sz="1100" u="none" strike="noStrike" baseline="0" dirty="0" smtClean="0">
                          <a:effectLst/>
                        </a:rPr>
                        <a:t> </a:t>
                      </a:r>
                      <a:r>
                        <a:rPr lang="pt-BR" sz="1100" u="none" strike="noStrike" dirty="0" smtClean="0">
                          <a:effectLst/>
                        </a:rPr>
                        <a:t>para</a:t>
                      </a:r>
                      <a:r>
                        <a:rPr lang="pt-BR" sz="1100" u="none" strike="noStrike" dirty="0">
                          <a:effectLst/>
                        </a:rPr>
                        <a:t>:                                                                                                             I - a vigilância da situação de saúde da população, com a produção de análises que subsidiem o planejamento, estabelecimento de prioridades e estratégias, monitoramento e avaliação das ações de saúde pública;</a:t>
                      </a:r>
                      <a:br>
                        <a:rPr lang="pt-BR" sz="1100" u="none" strike="noStrike" dirty="0">
                          <a:effectLst/>
                        </a:rPr>
                      </a:br>
                      <a:r>
                        <a:rPr lang="pt-BR" sz="1100" u="none" strike="noStrike" dirty="0">
                          <a:effectLst/>
                        </a:rPr>
                        <a:t>II - a detecção oportuna e adoção de medidas adequadas para a resposta às emergências de saúde pública;</a:t>
                      </a:r>
                      <a:br>
                        <a:rPr lang="pt-BR" sz="1100" u="none" strike="noStrike" dirty="0">
                          <a:effectLst/>
                        </a:rPr>
                      </a:br>
                      <a:r>
                        <a:rPr lang="pt-BR" sz="1100" u="none" strike="noStrike" dirty="0">
                          <a:effectLst/>
                        </a:rPr>
                        <a:t>III - a vigilância, prevenção e controle das doenças transmissíveis;</a:t>
                      </a:r>
                      <a:br>
                        <a:rPr lang="pt-BR" sz="1100" u="none" strike="noStrike" dirty="0">
                          <a:effectLst/>
                        </a:rPr>
                      </a:br>
                      <a:r>
                        <a:rPr lang="pt-BR" sz="1100" u="none" strike="noStrike" dirty="0">
                          <a:effectLst/>
                        </a:rPr>
                        <a:t>IV - a vigilância das doenças crônicas não transmissíveis, dos acidentes e violências;</a:t>
                      </a:r>
                      <a:br>
                        <a:rPr lang="pt-BR" sz="1100" u="none" strike="noStrike" dirty="0">
                          <a:effectLst/>
                        </a:rPr>
                      </a:br>
                      <a:r>
                        <a:rPr lang="pt-BR" sz="1100" u="none" strike="noStrike" dirty="0">
                          <a:effectLst/>
                        </a:rPr>
                        <a:t>V - a vigilância de populações expostas a riscos ambientais em saúde;</a:t>
                      </a:r>
                      <a:br>
                        <a:rPr lang="pt-BR" sz="1100" u="none" strike="noStrike" dirty="0">
                          <a:effectLst/>
                        </a:rPr>
                      </a:br>
                      <a:r>
                        <a:rPr lang="pt-BR" sz="1100" u="none" strike="noStrike" dirty="0">
                          <a:effectLst/>
                        </a:rPr>
                        <a:t>VI - a vigilância da saúde do trabalhador;</a:t>
                      </a:r>
                      <a:br>
                        <a:rPr lang="pt-BR" sz="1100" u="none" strike="noStrike" dirty="0">
                          <a:effectLst/>
                        </a:rPr>
                      </a:br>
                      <a:r>
                        <a:rPr lang="pt-BR" sz="1100" u="none" strike="noStrike" dirty="0">
                          <a:effectLst/>
                        </a:rPr>
                        <a:t>VII - vigilância sanitária dos riscos decorrentes da produção e do uso de produtos, serviços e tecnologias de interesse a saúde; e</a:t>
                      </a:r>
                      <a:br>
                        <a:rPr lang="pt-BR" sz="1100" u="none" strike="noStrike" dirty="0">
                          <a:effectLst/>
                        </a:rPr>
                      </a:br>
                      <a:r>
                        <a:rPr lang="pt-BR" sz="1100" u="none" strike="noStrike" dirty="0">
                          <a:effectLst/>
                        </a:rPr>
                        <a:t>VIII - outras ações de vigilância que, de maneira rotineira e sistemática, podem ser desenvolvidas em serviços de saúde públicos e privados nos vários níveis de atenção, laboratórios, ambientes de estudo e trabalho e na própria comunidade</a:t>
                      </a:r>
                      <a:r>
                        <a:rPr lang="pt-BR" sz="1100" u="none" strike="noStrike" dirty="0" smtClean="0">
                          <a:effectLst/>
                        </a:rPr>
                        <a:t>.</a:t>
                      </a:r>
                      <a:endParaRPr lang="pt-BR" sz="1100" b="0" i="0" u="none" strike="noStrike" dirty="0">
                        <a:solidFill>
                          <a:srgbClr val="000000"/>
                        </a:solidFill>
                        <a:effectLst/>
                        <a:latin typeface="Calibri"/>
                      </a:endParaRPr>
                    </a:p>
                  </a:txBody>
                  <a:tcPr marL="7116" marR="7116" marT="7116" marB="0"/>
                </a:tc>
              </a:tr>
              <a:tr h="2302283">
                <a:tc>
                  <a:txBody>
                    <a:bodyPr/>
                    <a:lstStyle/>
                    <a:p>
                      <a:pPr algn="ctr" fontAlgn="ctr"/>
                      <a:r>
                        <a:rPr lang="pt-BR" sz="1100" u="none" strike="noStrike">
                          <a:effectLst/>
                        </a:rPr>
                        <a:t>COMPETÊNCIAS</a:t>
                      </a:r>
                      <a:endParaRPr lang="pt-BR" sz="1100" b="0" i="0" u="none" strike="noStrike">
                        <a:solidFill>
                          <a:srgbClr val="000000"/>
                        </a:solidFill>
                        <a:effectLst/>
                        <a:latin typeface="Calibri"/>
                      </a:endParaRPr>
                    </a:p>
                  </a:txBody>
                  <a:tcPr marL="7116" marR="7116" marT="7116" marB="0" anchor="ctr"/>
                </a:tc>
                <a:tc>
                  <a:txBody>
                    <a:bodyPr/>
                    <a:lstStyle/>
                    <a:p>
                      <a:pPr algn="just" rtl="0" fontAlgn="t"/>
                      <a:r>
                        <a:rPr lang="pt-BR" sz="1100" u="none" strike="noStrike" dirty="0">
                          <a:effectLst/>
                        </a:rPr>
                        <a:t>Compete à </a:t>
                      </a:r>
                      <a:r>
                        <a:rPr lang="pt-BR" sz="1100" b="1" u="none" strike="noStrike" dirty="0">
                          <a:effectLst/>
                        </a:rPr>
                        <a:t>União</a:t>
                      </a:r>
                      <a:r>
                        <a:rPr lang="pt-BR" sz="1100" u="none" strike="noStrike" dirty="0">
                          <a:effectLst/>
                        </a:rPr>
                        <a:t>, por intermédio do Ministério da Saúde, </a:t>
                      </a:r>
                      <a:r>
                        <a:rPr lang="pt-BR" sz="1100" b="1" u="none" strike="noStrike" dirty="0">
                          <a:effectLst/>
                        </a:rPr>
                        <a:t> formular as políticas, estabelecer diretrizes, prioridades e a gestão</a:t>
                      </a:r>
                      <a:r>
                        <a:rPr lang="pt-BR" sz="1100" u="none" strike="noStrike" dirty="0">
                          <a:effectLst/>
                        </a:rPr>
                        <a:t> dos Sistemas Nacionais de Vigilância em Saúde e Vigilância Sanitária em âmbito nacional (...)                 </a:t>
                      </a:r>
                      <a:r>
                        <a:rPr lang="pt-BR" sz="1100" u="none" strike="noStrike" dirty="0" smtClean="0">
                          <a:effectLst/>
                        </a:rPr>
                        <a:t>                                                                                    Compete </a:t>
                      </a:r>
                      <a:r>
                        <a:rPr lang="pt-BR" sz="1100" u="none" strike="noStrike" dirty="0">
                          <a:effectLst/>
                        </a:rPr>
                        <a:t>às </a:t>
                      </a:r>
                      <a:r>
                        <a:rPr lang="pt-BR" sz="1100" b="1" u="none" strike="noStrike" dirty="0">
                          <a:effectLst/>
                        </a:rPr>
                        <a:t>Secretarias Estaduais de Saúde</a:t>
                      </a:r>
                      <a:r>
                        <a:rPr lang="pt-BR" sz="1100" u="none" strike="noStrike" dirty="0">
                          <a:effectLst/>
                        </a:rPr>
                        <a:t> </a:t>
                      </a:r>
                      <a:r>
                        <a:rPr lang="pt-BR" sz="1100" b="1" u="none" strike="noStrike" dirty="0">
                          <a:effectLst/>
                        </a:rPr>
                        <a:t>implementar as políticas, diretrizes, prioridades e a gestão</a:t>
                      </a:r>
                      <a:r>
                        <a:rPr lang="pt-BR" sz="1100" u="none" strike="noStrike" dirty="0">
                          <a:effectLst/>
                        </a:rPr>
                        <a:t> dos Sistemas Nacionais de Vigilância em Saúde e Vigilância Sanitária no âmbito de seus limites territoriais (...)                                                 </a:t>
                      </a:r>
                      <a:r>
                        <a:rPr lang="pt-BR" sz="1100" u="none" strike="noStrike" dirty="0" smtClean="0">
                          <a:effectLst/>
                        </a:rPr>
                        <a:t>                                                        </a:t>
                      </a:r>
                      <a:r>
                        <a:rPr lang="pt-BR" sz="1100" u="none" strike="noStrike" dirty="0">
                          <a:effectLst/>
                        </a:rPr>
                        <a:t>Compete às </a:t>
                      </a:r>
                      <a:r>
                        <a:rPr lang="pt-BR" sz="1100" b="1" u="none" strike="noStrike" dirty="0">
                          <a:effectLst/>
                        </a:rPr>
                        <a:t>Secretarias Municipais de Saúde a gestão</a:t>
                      </a:r>
                      <a:r>
                        <a:rPr lang="pt-BR" sz="1100" u="none" strike="noStrike" dirty="0">
                          <a:effectLst/>
                        </a:rPr>
                        <a:t> dos Sistemas Nacionais de Vigilância em Saúde e Vigilância Sanitária no âmbito de seus limites territoriais, de acordo com a política, diretrizes e prioridades estabelecidas (...)</a:t>
                      </a:r>
                      <a:endParaRPr lang="pt-BR" sz="1100" b="1" i="0" u="none" strike="noStrike" dirty="0">
                        <a:solidFill>
                          <a:srgbClr val="000000"/>
                        </a:solidFill>
                        <a:effectLst/>
                        <a:latin typeface="Calibri"/>
                      </a:endParaRPr>
                    </a:p>
                  </a:txBody>
                  <a:tcPr marL="7116" marR="7116" marT="7116" marB="0"/>
                </a:tc>
                <a:tc>
                  <a:txBody>
                    <a:bodyPr/>
                    <a:lstStyle/>
                    <a:p>
                      <a:pPr algn="just" rtl="0" fontAlgn="t"/>
                      <a:r>
                        <a:rPr lang="pt-BR" sz="1100" u="none" strike="noStrike" dirty="0">
                          <a:effectLst/>
                        </a:rPr>
                        <a:t>Compete ao </a:t>
                      </a:r>
                      <a:r>
                        <a:rPr lang="pt-BR" sz="1100" b="1" u="none" strike="noStrike" dirty="0">
                          <a:effectLst/>
                        </a:rPr>
                        <a:t>Ministério da Saúde a gestão das ações</a:t>
                      </a:r>
                      <a:r>
                        <a:rPr lang="pt-BR" sz="1100" u="none" strike="noStrike" dirty="0">
                          <a:effectLst/>
                        </a:rPr>
                        <a:t> de vigilância em saúde no âmbito da União, cabendo:</a:t>
                      </a:r>
                      <a:br>
                        <a:rPr lang="pt-BR" sz="1100" u="none" strike="noStrike" dirty="0">
                          <a:effectLst/>
                        </a:rPr>
                      </a:br>
                      <a:r>
                        <a:rPr lang="pt-BR" sz="1100" u="none" strike="noStrike" dirty="0">
                          <a:effectLst/>
                        </a:rPr>
                        <a:t>I - à </a:t>
                      </a:r>
                      <a:r>
                        <a:rPr lang="pt-BR" sz="1100" b="1" u="none" strike="noStrike" dirty="0">
                          <a:effectLst/>
                        </a:rPr>
                        <a:t>Secretaria de Vigilância em Saúde</a:t>
                      </a:r>
                      <a:r>
                        <a:rPr lang="pt-BR" sz="1100" u="none" strike="noStrike" dirty="0">
                          <a:effectLst/>
                        </a:rPr>
                        <a:t> (SVS/MS) a </a:t>
                      </a:r>
                      <a:r>
                        <a:rPr lang="pt-BR" sz="1100" b="1" u="none" strike="noStrike" dirty="0">
                          <a:effectLst/>
                        </a:rPr>
                        <a:t>coordenação do Sistema Nacional</a:t>
                      </a:r>
                      <a:r>
                        <a:rPr lang="pt-BR" sz="1100" u="none" strike="noStrike" dirty="0">
                          <a:effectLst/>
                        </a:rPr>
                        <a:t> de Vigilância em Saúde; e</a:t>
                      </a:r>
                      <a:br>
                        <a:rPr lang="pt-BR" sz="1100" u="none" strike="noStrike" dirty="0">
                          <a:effectLst/>
                        </a:rPr>
                      </a:br>
                      <a:r>
                        <a:rPr lang="pt-BR" sz="1100" u="none" strike="noStrike" dirty="0">
                          <a:effectLst/>
                        </a:rPr>
                        <a:t>II - à </a:t>
                      </a:r>
                      <a:r>
                        <a:rPr lang="pt-BR" sz="1100" b="1" u="none" strike="noStrike" dirty="0">
                          <a:effectLst/>
                        </a:rPr>
                        <a:t>Agência Nacional de Vigilância Sanitária</a:t>
                      </a:r>
                      <a:r>
                        <a:rPr lang="pt-BR" sz="1100" u="none" strike="noStrike" dirty="0">
                          <a:effectLst/>
                        </a:rPr>
                        <a:t> (ANVISA) </a:t>
                      </a:r>
                      <a:r>
                        <a:rPr lang="pt-BR" sz="1100" b="1" u="none" strike="noStrike" dirty="0">
                          <a:effectLst/>
                        </a:rPr>
                        <a:t>a coordenação do Sistema Nacional de Vigilância Sanitária</a:t>
                      </a:r>
                      <a:r>
                        <a:rPr lang="pt-BR" sz="1100" u="none" strike="noStrike" dirty="0">
                          <a:effectLst/>
                        </a:rPr>
                        <a:t>.</a:t>
                      </a:r>
                      <a:br>
                        <a:rPr lang="pt-BR" sz="1100" u="none" strike="noStrike" dirty="0">
                          <a:effectLst/>
                        </a:rPr>
                      </a:br>
                      <a:r>
                        <a:rPr lang="pt-BR" sz="1100" u="none" strike="noStrike" dirty="0">
                          <a:effectLst/>
                        </a:rPr>
                        <a:t>Compete às </a:t>
                      </a:r>
                      <a:r>
                        <a:rPr lang="pt-BR" sz="1100" b="1" u="none" strike="noStrike" dirty="0" smtClean="0">
                          <a:effectLst/>
                        </a:rPr>
                        <a:t>SES </a:t>
                      </a:r>
                      <a:r>
                        <a:rPr lang="pt-BR" sz="1100" b="1" u="none" strike="noStrike" dirty="0">
                          <a:effectLst/>
                        </a:rPr>
                        <a:t>a coordenação do componente estadual</a:t>
                      </a:r>
                      <a:r>
                        <a:rPr lang="pt-BR" sz="1100" u="none" strike="noStrike" dirty="0">
                          <a:effectLst/>
                        </a:rPr>
                        <a:t> dos Sistemas Nacionais de Vigilância em Saúde e de Vigilância Sanitária, no âmbito de seus limites territoriais e de acordo com as políticas, diretrizes e prioridades estabelecidas.                                                                 Compete às </a:t>
                      </a:r>
                      <a:r>
                        <a:rPr lang="pt-BR" sz="1100" b="1" u="none" strike="noStrike" dirty="0" smtClean="0">
                          <a:effectLst/>
                        </a:rPr>
                        <a:t>SMS </a:t>
                      </a:r>
                      <a:r>
                        <a:rPr lang="pt-BR" sz="1100" b="1" u="none" strike="noStrike" dirty="0">
                          <a:effectLst/>
                        </a:rPr>
                        <a:t>a coordenação do componente municipal</a:t>
                      </a:r>
                      <a:r>
                        <a:rPr lang="pt-BR" sz="1100" u="none" strike="noStrike" dirty="0">
                          <a:effectLst/>
                        </a:rPr>
                        <a:t> dos Sistemas Nacionais de Vigilância em Saúde e de Vigilância Sanitária, no âmbito de seus limites territoriais, de acordo com a política, diretrizes e prioridades estabelecidas</a:t>
                      </a:r>
                      <a:endParaRPr lang="pt-BR" sz="1100" b="0" i="0" u="none" strike="noStrike" dirty="0">
                        <a:solidFill>
                          <a:srgbClr val="000000"/>
                        </a:solidFill>
                        <a:effectLst/>
                        <a:latin typeface="Calibri"/>
                      </a:endParaRPr>
                    </a:p>
                  </a:txBody>
                  <a:tcPr marL="7116" marR="7116" marT="7116" marB="0"/>
                </a:tc>
              </a:tr>
            </a:tbl>
          </a:graphicData>
        </a:graphic>
      </p:graphicFrame>
    </p:spTree>
    <p:extLst>
      <p:ext uri="{BB962C8B-B14F-4D97-AF65-F5344CB8AC3E}">
        <p14:creationId xmlns:p14="http://schemas.microsoft.com/office/powerpoint/2010/main" val="3648254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normAutofit fontScale="90000"/>
          </a:bodyPr>
          <a:lstStyle/>
          <a:p>
            <a:pPr marL="274320" indent="-274320" eaLnBrk="1" fontAlgn="auto" hangingPunct="1">
              <a:spcAft>
                <a:spcPts val="0"/>
              </a:spcAft>
              <a:defRPr/>
            </a:pPr>
            <a:r>
              <a:rPr lang="pt-BR" sz="4000" b="1" dirty="0" smtClean="0"/>
              <a:t/>
            </a:r>
            <a:br>
              <a:rPr lang="pt-BR" sz="4000" b="1" dirty="0" smtClean="0"/>
            </a:br>
            <a:r>
              <a:rPr lang="pt-BR" sz="4000" b="1" dirty="0" smtClean="0"/>
              <a:t>	</a:t>
            </a:r>
          </a:p>
        </p:txBody>
      </p:sp>
      <p:graphicFrame>
        <p:nvGraphicFramePr>
          <p:cNvPr id="2" name="Espaço Reservado para Conteúdo 1"/>
          <p:cNvGraphicFramePr>
            <a:graphicFrameLocks noGrp="1"/>
          </p:cNvGraphicFramePr>
          <p:nvPr>
            <p:ph idx="1"/>
            <p:extLst>
              <p:ext uri="{D42A27DB-BD31-4B8C-83A1-F6EECF244321}">
                <p14:modId xmlns:p14="http://schemas.microsoft.com/office/powerpoint/2010/main" val="3316524579"/>
              </p:ext>
            </p:extLst>
          </p:nvPr>
        </p:nvGraphicFramePr>
        <p:xfrm>
          <a:off x="179512" y="1405929"/>
          <a:ext cx="8784976" cy="4471343"/>
        </p:xfrm>
        <a:graphic>
          <a:graphicData uri="http://schemas.openxmlformats.org/drawingml/2006/table">
            <a:tbl>
              <a:tblPr>
                <a:tableStyleId>{5C22544A-7EE6-4342-B048-85BDC9FD1C3A}</a:tableStyleId>
              </a:tblPr>
              <a:tblGrid>
                <a:gridCol w="1170098"/>
                <a:gridCol w="3892118"/>
                <a:gridCol w="3722760"/>
              </a:tblGrid>
              <a:tr h="214453">
                <a:tc>
                  <a:txBody>
                    <a:bodyPr/>
                    <a:lstStyle/>
                    <a:p>
                      <a:pPr algn="ctr" fontAlgn="b"/>
                      <a:r>
                        <a:rPr lang="pt-BR" sz="1200" b="1" u="none" strike="noStrike" dirty="0">
                          <a:effectLst/>
                          <a:latin typeface="+mn-lt"/>
                        </a:rPr>
                        <a:t>PORTARIA</a:t>
                      </a:r>
                      <a:endParaRPr lang="pt-BR" sz="1200" b="1" i="0" u="none" strike="noStrike" dirty="0">
                        <a:solidFill>
                          <a:srgbClr val="000000"/>
                        </a:solidFill>
                        <a:effectLst/>
                        <a:latin typeface="+mn-lt"/>
                      </a:endParaRPr>
                    </a:p>
                  </a:txBody>
                  <a:tcPr marL="8657" marR="8657" marT="8657" marB="0" anchor="b"/>
                </a:tc>
                <a:tc>
                  <a:txBody>
                    <a:bodyPr/>
                    <a:lstStyle/>
                    <a:p>
                      <a:pPr algn="ctr" fontAlgn="b"/>
                      <a:r>
                        <a:rPr lang="pt-BR" sz="1200" b="1" u="none" strike="noStrike" dirty="0" smtClean="0">
                          <a:effectLst/>
                          <a:latin typeface="+mn-lt"/>
                        </a:rPr>
                        <a:t>3252/2009</a:t>
                      </a:r>
                      <a:endParaRPr lang="pt-BR" sz="1200" b="1" i="0" u="none" strike="noStrike" dirty="0">
                        <a:solidFill>
                          <a:srgbClr val="000000"/>
                        </a:solidFill>
                        <a:effectLst/>
                        <a:latin typeface="+mn-lt"/>
                      </a:endParaRPr>
                    </a:p>
                  </a:txBody>
                  <a:tcPr marL="8657" marR="8657" marT="8657" marB="0" anchor="b"/>
                </a:tc>
                <a:tc>
                  <a:txBody>
                    <a:bodyPr/>
                    <a:lstStyle/>
                    <a:p>
                      <a:pPr algn="ctr" fontAlgn="b"/>
                      <a:r>
                        <a:rPr lang="pt-BR" sz="1200" b="1" u="none" strike="noStrike" dirty="0" smtClean="0">
                          <a:effectLst/>
                          <a:latin typeface="+mn-lt"/>
                        </a:rPr>
                        <a:t>1378/2013</a:t>
                      </a:r>
                      <a:endParaRPr lang="pt-BR" sz="1200" b="1" i="0" u="none" strike="noStrike" dirty="0">
                        <a:solidFill>
                          <a:srgbClr val="000000"/>
                        </a:solidFill>
                        <a:effectLst/>
                        <a:latin typeface="+mn-lt"/>
                      </a:endParaRPr>
                    </a:p>
                  </a:txBody>
                  <a:tcPr marL="8657" marR="8657" marT="8657" marB="0" anchor="b"/>
                </a:tc>
              </a:tr>
              <a:tr h="4256890">
                <a:tc>
                  <a:txBody>
                    <a:bodyPr/>
                    <a:lstStyle/>
                    <a:p>
                      <a:pPr algn="ctr" fontAlgn="ctr"/>
                      <a:r>
                        <a:rPr lang="pt-BR" sz="1200" u="none" strike="noStrike">
                          <a:effectLst/>
                          <a:latin typeface="+mn-lt"/>
                        </a:rPr>
                        <a:t>PLANEJAMENTO E GESTÃO</a:t>
                      </a:r>
                      <a:endParaRPr lang="pt-BR" sz="1200" b="0" i="0" u="none" strike="noStrike">
                        <a:solidFill>
                          <a:srgbClr val="000000"/>
                        </a:solidFill>
                        <a:effectLst/>
                        <a:latin typeface="+mn-lt"/>
                      </a:endParaRPr>
                    </a:p>
                  </a:txBody>
                  <a:tcPr marL="8657" marR="8657" marT="8657" marB="0" anchor="ctr"/>
                </a:tc>
                <a:tc>
                  <a:txBody>
                    <a:bodyPr/>
                    <a:lstStyle/>
                    <a:p>
                      <a:pPr algn="just" rtl="0" fontAlgn="t"/>
                      <a:r>
                        <a:rPr lang="pt-BR" sz="1200" u="none" strike="noStrike" dirty="0">
                          <a:effectLst/>
                          <a:latin typeface="+mn-lt"/>
                        </a:rPr>
                        <a:t>     Mudança no processo de certificação - Adesão ao Pacto pela Saúde, por meio da homologação dos respectivos Termos de Compromisso de Gestão.</a:t>
                      </a:r>
                      <a:br>
                        <a:rPr lang="pt-BR" sz="1200" u="none" strike="noStrike" dirty="0">
                          <a:effectLst/>
                          <a:latin typeface="+mn-lt"/>
                        </a:rPr>
                      </a:br>
                      <a:r>
                        <a:rPr lang="pt-BR" sz="1200" u="none" strike="noStrike" dirty="0">
                          <a:effectLst/>
                          <a:latin typeface="+mn-lt"/>
                        </a:rPr>
                        <a:t>     O processo de planejamento do Sistema Único de Saúde é pautado pela análise da situação de saúde na identificação das condições, dos determinantes e dos condicionantes de saúde da população, dos riscos sanitários na organização de serviços e na gestão em saúde, e estabelece as condições para a integração entre vigilância, promoção e assistência em saúde.</a:t>
                      </a:r>
                      <a:br>
                        <a:rPr lang="pt-BR" sz="1200" u="none" strike="noStrike" dirty="0">
                          <a:effectLst/>
                          <a:latin typeface="+mn-lt"/>
                        </a:rPr>
                      </a:br>
                      <a:r>
                        <a:rPr lang="pt-BR" sz="1200" u="none" strike="noStrike" dirty="0">
                          <a:effectLst/>
                          <a:latin typeface="+mn-lt"/>
                        </a:rPr>
                        <a:t>      Inserção das diretrizes, ações e metas de Vigilância em Saúde no Plano de Saúde e nas Programações Anuais de Saúde - PAS das três esferas de gestão.</a:t>
                      </a:r>
                      <a:br>
                        <a:rPr lang="pt-BR" sz="1200" u="none" strike="noStrike" dirty="0">
                          <a:effectLst/>
                          <a:latin typeface="+mn-lt"/>
                        </a:rPr>
                      </a:br>
                      <a:r>
                        <a:rPr lang="pt-BR" sz="1200" u="none" strike="noStrike" dirty="0">
                          <a:effectLst/>
                          <a:latin typeface="+mn-lt"/>
                        </a:rPr>
                        <a:t>     O monitoramento e a avaliação das ações de Vigilância em Saúde que orientam a tomada de decisões e qualificam o processo de gestão são de responsabilidade das três esferas de gestão e devem ser realizados:</a:t>
                      </a:r>
                      <a:br>
                        <a:rPr lang="pt-BR" sz="1200" u="none" strike="noStrike" dirty="0">
                          <a:effectLst/>
                          <a:latin typeface="+mn-lt"/>
                        </a:rPr>
                      </a:br>
                      <a:r>
                        <a:rPr lang="pt-BR" sz="1200" u="none" strike="noStrike" dirty="0">
                          <a:effectLst/>
                          <a:latin typeface="+mn-lt"/>
                        </a:rPr>
                        <a:t> I - de forma integrada, considerando os aspectos da vigilância, promoção e atenção à saúde;</a:t>
                      </a:r>
                      <a:br>
                        <a:rPr lang="pt-BR" sz="1200" u="none" strike="noStrike" dirty="0">
                          <a:effectLst/>
                          <a:latin typeface="+mn-lt"/>
                        </a:rPr>
                      </a:br>
                      <a:r>
                        <a:rPr lang="pt-BR" sz="1200" u="none" strike="noStrike" dirty="0">
                          <a:effectLst/>
                          <a:latin typeface="+mn-lt"/>
                        </a:rPr>
                        <a:t> II - com base nas prioridades, objetivos, metas e indicadores de monitoramento e avaliação do Pacto pela Saúde e nas programações das ações; </a:t>
                      </a:r>
                      <a:br>
                        <a:rPr lang="pt-BR" sz="1200" u="none" strike="noStrike" dirty="0">
                          <a:effectLst/>
                          <a:latin typeface="+mn-lt"/>
                        </a:rPr>
                      </a:br>
                      <a:r>
                        <a:rPr lang="pt-BR" sz="1200" u="none" strike="noStrike" dirty="0">
                          <a:effectLst/>
                          <a:latin typeface="+mn-lt"/>
                        </a:rPr>
                        <a:t> III - com metodologia acordada na CIT.</a:t>
                      </a:r>
                      <a:br>
                        <a:rPr lang="pt-BR" sz="1200" u="none" strike="noStrike" dirty="0">
                          <a:effectLst/>
                          <a:latin typeface="+mn-lt"/>
                        </a:rPr>
                      </a:br>
                      <a:endParaRPr lang="pt-BR" sz="1200" b="0" i="0" u="none" strike="noStrike" dirty="0">
                        <a:solidFill>
                          <a:srgbClr val="000000"/>
                        </a:solidFill>
                        <a:effectLst/>
                        <a:latin typeface="+mn-lt"/>
                      </a:endParaRPr>
                    </a:p>
                  </a:txBody>
                  <a:tcPr marL="8657" marR="8657" marT="8657" marB="0"/>
                </a:tc>
                <a:tc>
                  <a:txBody>
                    <a:bodyPr/>
                    <a:lstStyle/>
                    <a:p>
                      <a:pPr algn="just" rtl="0" fontAlgn="t"/>
                      <a:endParaRPr lang="pt-BR" sz="1200" b="0" i="0" u="none" strike="noStrike" dirty="0">
                        <a:solidFill>
                          <a:srgbClr val="000000"/>
                        </a:solidFill>
                        <a:effectLst/>
                        <a:latin typeface="+mn-lt"/>
                      </a:endParaRPr>
                    </a:p>
                  </a:txBody>
                  <a:tcPr marL="8657" marR="8657" marT="8657" marB="0"/>
                </a:tc>
              </a:tr>
            </a:tbl>
          </a:graphicData>
        </a:graphic>
      </p:graphicFrame>
    </p:spTree>
    <p:extLst>
      <p:ext uri="{BB962C8B-B14F-4D97-AF65-F5344CB8AC3E}">
        <p14:creationId xmlns:p14="http://schemas.microsoft.com/office/powerpoint/2010/main" val="35387904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845840"/>
            <a:ext cx="8229600" cy="1143000"/>
          </a:xfrm>
        </p:spPr>
        <p:txBody>
          <a:bodyPr>
            <a:normAutofit/>
          </a:bodyPr>
          <a:lstStyle/>
          <a:p>
            <a:pPr eaLnBrk="1" fontAlgn="auto" hangingPunct="1">
              <a:spcAft>
                <a:spcPts val="0"/>
              </a:spcAft>
              <a:defRPr/>
            </a:pPr>
            <a:endParaRPr lang="pt-BR" sz="2800" dirty="0"/>
          </a:p>
        </p:txBody>
      </p:sp>
      <p:sp>
        <p:nvSpPr>
          <p:cNvPr id="20483" name="Rectangle 3"/>
          <p:cNvSpPr>
            <a:spLocks noGrp="1" noChangeArrowheads="1"/>
          </p:cNvSpPr>
          <p:nvPr>
            <p:ph idx="1"/>
          </p:nvPr>
        </p:nvSpPr>
        <p:spPr/>
        <p:txBody>
          <a:bodyPr>
            <a:normAutofit/>
          </a:bodyPr>
          <a:lstStyle/>
          <a:p>
            <a:pPr algn="just">
              <a:lnSpc>
                <a:spcPct val="90000"/>
              </a:lnSpc>
              <a:buNone/>
            </a:pPr>
            <a:r>
              <a:rPr lang="pt-BR" altLang="pt-BR" sz="2200" dirty="0" smtClean="0">
                <a:latin typeface="Calibri" panose="020F0502020204030204" pitchFamily="34" charset="0"/>
                <a:cs typeface="Tahoma" pitchFamily="34" charset="0"/>
              </a:rPr>
              <a:t>    </a:t>
            </a:r>
            <a:endParaRPr lang="pt-BR" altLang="pt-BR" sz="2200" b="1" dirty="0" smtClean="0">
              <a:latin typeface="Calibri" panose="020F0502020204030204" pitchFamily="34" charset="0"/>
              <a:cs typeface="Tahoma" pitchFamily="34" charset="0"/>
            </a:endParaRPr>
          </a:p>
        </p:txBody>
      </p:sp>
      <p:graphicFrame>
        <p:nvGraphicFramePr>
          <p:cNvPr id="2" name="Tabela 1"/>
          <p:cNvGraphicFramePr>
            <a:graphicFrameLocks noGrp="1"/>
          </p:cNvGraphicFramePr>
          <p:nvPr>
            <p:extLst>
              <p:ext uri="{D42A27DB-BD31-4B8C-83A1-F6EECF244321}">
                <p14:modId xmlns:p14="http://schemas.microsoft.com/office/powerpoint/2010/main" val="2693554697"/>
              </p:ext>
            </p:extLst>
          </p:nvPr>
        </p:nvGraphicFramePr>
        <p:xfrm>
          <a:off x="0" y="1052736"/>
          <a:ext cx="9036496" cy="5721786"/>
        </p:xfrm>
        <a:graphic>
          <a:graphicData uri="http://schemas.openxmlformats.org/drawingml/2006/table">
            <a:tbl>
              <a:tblPr>
                <a:tableStyleId>{5C22544A-7EE6-4342-B048-85BDC9FD1C3A}</a:tableStyleId>
              </a:tblPr>
              <a:tblGrid>
                <a:gridCol w="1203599"/>
                <a:gridCol w="4003550"/>
                <a:gridCol w="3829347"/>
              </a:tblGrid>
              <a:tr h="181671">
                <a:tc>
                  <a:txBody>
                    <a:bodyPr/>
                    <a:lstStyle/>
                    <a:p>
                      <a:pPr algn="ctr" fontAlgn="b"/>
                      <a:r>
                        <a:rPr lang="pt-BR" sz="1100" b="1" u="none" strike="noStrike" dirty="0">
                          <a:effectLst/>
                        </a:rPr>
                        <a:t>PORTARIA</a:t>
                      </a:r>
                      <a:endParaRPr lang="pt-BR" sz="1100" b="1" i="0" u="none" strike="noStrike" dirty="0">
                        <a:solidFill>
                          <a:srgbClr val="000000"/>
                        </a:solidFill>
                        <a:effectLst/>
                        <a:latin typeface="Calibri"/>
                      </a:endParaRPr>
                    </a:p>
                  </a:txBody>
                  <a:tcPr marL="7995" marR="7995" marT="7995" marB="0" anchor="b"/>
                </a:tc>
                <a:tc>
                  <a:txBody>
                    <a:bodyPr/>
                    <a:lstStyle/>
                    <a:p>
                      <a:pPr algn="ctr" fontAlgn="b"/>
                      <a:r>
                        <a:rPr lang="pt-BR" sz="1100" b="1" u="none" strike="noStrike" dirty="0" smtClean="0">
                          <a:effectLst/>
                        </a:rPr>
                        <a:t>3252/2009</a:t>
                      </a:r>
                      <a:endParaRPr lang="pt-BR" sz="1100" b="1" i="0" u="none" strike="noStrike" dirty="0">
                        <a:solidFill>
                          <a:srgbClr val="000000"/>
                        </a:solidFill>
                        <a:effectLst/>
                        <a:latin typeface="Calibri"/>
                      </a:endParaRPr>
                    </a:p>
                  </a:txBody>
                  <a:tcPr marL="7995" marR="7995" marT="7995" marB="0" anchor="b"/>
                </a:tc>
                <a:tc>
                  <a:txBody>
                    <a:bodyPr/>
                    <a:lstStyle/>
                    <a:p>
                      <a:pPr algn="ctr" fontAlgn="b"/>
                      <a:r>
                        <a:rPr lang="pt-BR" sz="1100" b="1" u="none" strike="noStrike" dirty="0" smtClean="0">
                          <a:effectLst/>
                        </a:rPr>
                        <a:t> </a:t>
                      </a:r>
                      <a:r>
                        <a:rPr lang="pt-BR" sz="1100" b="1" u="none" strike="noStrike" dirty="0">
                          <a:effectLst/>
                        </a:rPr>
                        <a:t>1378/2013</a:t>
                      </a:r>
                      <a:endParaRPr lang="pt-BR" sz="1100" b="1" i="0" u="none" strike="noStrike" dirty="0">
                        <a:solidFill>
                          <a:srgbClr val="000000"/>
                        </a:solidFill>
                        <a:effectLst/>
                        <a:latin typeface="Calibri"/>
                      </a:endParaRPr>
                    </a:p>
                  </a:txBody>
                  <a:tcPr marL="7995" marR="7995" marT="7995" marB="0" anchor="b"/>
                </a:tc>
              </a:tr>
              <a:tr h="4960836">
                <a:tc>
                  <a:txBody>
                    <a:bodyPr/>
                    <a:lstStyle/>
                    <a:p>
                      <a:pPr algn="ctr" fontAlgn="ctr"/>
                      <a:r>
                        <a:rPr lang="pt-BR" sz="1100" u="none" strike="noStrike" dirty="0">
                          <a:effectLst/>
                        </a:rPr>
                        <a:t>FINANCIAMENTO </a:t>
                      </a:r>
                      <a:endParaRPr lang="pt-BR" sz="1100" b="0" i="0" u="none" strike="noStrike" dirty="0">
                        <a:solidFill>
                          <a:srgbClr val="000000"/>
                        </a:solidFill>
                        <a:effectLst/>
                        <a:latin typeface="Calibri"/>
                      </a:endParaRPr>
                    </a:p>
                  </a:txBody>
                  <a:tcPr marL="7995" marR="7995" marT="7995" marB="0" anchor="ctr"/>
                </a:tc>
                <a:tc>
                  <a:txBody>
                    <a:bodyPr/>
                    <a:lstStyle/>
                    <a:p>
                      <a:pPr algn="just" rtl="0" fontAlgn="t"/>
                      <a:r>
                        <a:rPr lang="pt-BR" sz="1100" b="1" u="none" strike="noStrike" dirty="0">
                          <a:effectLst/>
                        </a:rPr>
                        <a:t>Financiamento</a:t>
                      </a:r>
                      <a:r>
                        <a:rPr lang="pt-BR" sz="1100" u="none" strike="noStrike" dirty="0">
                          <a:effectLst/>
                        </a:rPr>
                        <a:t> das ações de Vigilância em Saúde estão organizados no Bloco Financeiro de Vigilância em Saúde e são constituídos por:</a:t>
                      </a:r>
                      <a:br>
                        <a:rPr lang="pt-BR" sz="1100" u="none" strike="noStrike" dirty="0">
                          <a:effectLst/>
                        </a:rPr>
                      </a:br>
                      <a:r>
                        <a:rPr lang="pt-BR" sz="1100" u="none" strike="noStrike" dirty="0">
                          <a:effectLst/>
                        </a:rPr>
                        <a:t>I - Componente de Vigilância e Promoção da Saúde (I - Piso Fixo de Vigilância e Promoção da Saúde – PFVPS e II - Piso Variável de Vigilância e Promoção da Saúde – PVVPS); e</a:t>
                      </a:r>
                      <a:br>
                        <a:rPr lang="pt-BR" sz="1100" u="none" strike="noStrike" dirty="0">
                          <a:effectLst/>
                        </a:rPr>
                      </a:br>
                      <a:r>
                        <a:rPr lang="pt-BR" sz="1100" u="none" strike="noStrike" dirty="0">
                          <a:effectLst/>
                        </a:rPr>
                        <a:t>II - Componente da Vigilância Sanitária.                                                                </a:t>
                      </a:r>
                      <a:r>
                        <a:rPr lang="pt-BR" sz="1100" b="1" u="none" strike="noStrike" dirty="0">
                          <a:effectLst/>
                        </a:rPr>
                        <a:t>O repasse</a:t>
                      </a:r>
                      <a:r>
                        <a:rPr lang="pt-BR" sz="1100" u="none" strike="noStrike" dirty="0">
                          <a:effectLst/>
                        </a:rPr>
                        <a:t> dos recursos se dará de forma quadrimestral.                         </a:t>
                      </a:r>
                      <a:r>
                        <a:rPr lang="pt-BR" sz="1100" b="1" u="none" strike="noStrike" dirty="0">
                          <a:effectLst/>
                        </a:rPr>
                        <a:t>A manutenção</a:t>
                      </a:r>
                      <a:r>
                        <a:rPr lang="pt-BR" sz="1100" u="none" strike="noStrike" dirty="0">
                          <a:effectLst/>
                        </a:rPr>
                        <a:t> do repasse dos recursos (...) está condicionada à alimentação regular do Sistema de Informação de Agravos de Notificação SINAN, de Sistema de Informações de Nascidos Vivos - SINASC e do Sistema de Informações sobre Mortalidade - SIM, conforme regulamentações específicas destes Sistemas (...)</a:t>
                      </a:r>
                      <a:br>
                        <a:rPr lang="pt-BR" sz="1100" u="none" strike="noStrike" dirty="0">
                          <a:effectLst/>
                        </a:rPr>
                      </a:br>
                      <a:r>
                        <a:rPr lang="pt-BR" sz="1100" b="1" u="none" strike="noStrike" dirty="0">
                          <a:effectLst/>
                        </a:rPr>
                        <a:t> A manutenção </a:t>
                      </a:r>
                      <a:r>
                        <a:rPr lang="pt-BR" sz="1100" u="none" strike="noStrike" dirty="0">
                          <a:effectLst/>
                        </a:rPr>
                        <a:t>do repasse dos recursos do Componente da Vigilância Sanitária está condicionada a:</a:t>
                      </a:r>
                      <a:br>
                        <a:rPr lang="pt-BR" sz="1100" u="none" strike="noStrike" dirty="0">
                          <a:effectLst/>
                        </a:rPr>
                      </a:br>
                      <a:r>
                        <a:rPr lang="pt-BR" sz="1100" u="none" strike="noStrike" dirty="0">
                          <a:effectLst/>
                        </a:rPr>
                        <a:t>I - cadastramento dos serviços de vigilância sanitária no Cadastro Nacional de Estabelecimentos de Saúde - CNES; e</a:t>
                      </a:r>
                      <a:br>
                        <a:rPr lang="pt-BR" sz="1100" u="none" strike="noStrike" dirty="0">
                          <a:effectLst/>
                        </a:rPr>
                      </a:br>
                      <a:r>
                        <a:rPr lang="pt-BR" sz="1100" u="none" strike="noStrike" dirty="0">
                          <a:effectLst/>
                        </a:rPr>
                        <a:t>II - preenchimento mensal da Tabela de Procedimentos de VISA no Sistema de Informação Ambulatorial do SUS - SIA-SUS.                           Os recursos de um componente podem ser utilizados em ações do outro componente do Bloco de Vigilância em Saúde, desde que cumpridas as finalidades previamente pactuadas no âmbito da CIT para execução das ações e observada a legislação pertinente </a:t>
                      </a:r>
                      <a:r>
                        <a:rPr lang="pt-BR" sz="1100" u="none" strike="noStrike" dirty="0" smtClean="0">
                          <a:effectLst/>
                        </a:rPr>
                        <a:t>em vigor. </a:t>
                      </a:r>
                    </a:p>
                    <a:p>
                      <a:pPr algn="just" rtl="0" fontAlgn="t"/>
                      <a:r>
                        <a:rPr lang="pt-BR" sz="1100" b="1" u="none" strike="noStrike" dirty="0" smtClean="0">
                          <a:effectLst/>
                        </a:rPr>
                        <a:t>O </a:t>
                      </a:r>
                      <a:r>
                        <a:rPr lang="pt-BR" sz="1100" b="1" u="none" strike="noStrike" dirty="0">
                          <a:effectLst/>
                        </a:rPr>
                        <a:t>PVVPS </a:t>
                      </a:r>
                      <a:r>
                        <a:rPr lang="pt-BR" sz="1100" u="none" strike="noStrike" dirty="0">
                          <a:effectLst/>
                        </a:rPr>
                        <a:t>é constituído por incentivos específicos, por adesão ou indicação epidemiológica, conforme normatização especifica:</a:t>
                      </a:r>
                      <a:br>
                        <a:rPr lang="pt-BR" sz="1100" u="none" strike="noStrike" dirty="0">
                          <a:effectLst/>
                        </a:rPr>
                      </a:br>
                      <a:r>
                        <a:rPr lang="pt-BR" sz="1100" u="none" strike="noStrike" dirty="0">
                          <a:effectLst/>
                        </a:rPr>
                        <a:t>a) Núcleos Hospitalares de Epidemiologia - NHE;</a:t>
                      </a:r>
                      <a:br>
                        <a:rPr lang="pt-BR" sz="1100" u="none" strike="noStrike" dirty="0">
                          <a:effectLst/>
                        </a:rPr>
                      </a:br>
                      <a:r>
                        <a:rPr lang="pt-BR" sz="1100" u="none" strike="noStrike" dirty="0">
                          <a:effectLst/>
                        </a:rPr>
                        <a:t>b) Sistema de Verificação de Óbito - SVO;</a:t>
                      </a:r>
                      <a:br>
                        <a:rPr lang="pt-BR" sz="1100" u="none" strike="noStrike" dirty="0">
                          <a:effectLst/>
                        </a:rPr>
                      </a:br>
                      <a:r>
                        <a:rPr lang="pt-BR" sz="1100" u="none" strike="noStrike" dirty="0">
                          <a:effectLst/>
                        </a:rPr>
                        <a:t>c) Sistemas de Registro de Câncer de Base Populacional - RCBP</a:t>
                      </a:r>
                      <a:br>
                        <a:rPr lang="pt-BR" sz="1100" u="none" strike="noStrike" dirty="0">
                          <a:effectLst/>
                        </a:rPr>
                      </a:br>
                      <a:r>
                        <a:rPr lang="pt-BR" sz="1100" u="none" strike="noStrike" dirty="0">
                          <a:effectLst/>
                        </a:rPr>
                        <a:t>d) Casas de Apoio para Adultos Vivendo com HIV/AIDS;</a:t>
                      </a:r>
                      <a:br>
                        <a:rPr lang="pt-BR" sz="1100" u="none" strike="noStrike" dirty="0">
                          <a:effectLst/>
                        </a:rPr>
                      </a:br>
                      <a:r>
                        <a:rPr lang="pt-BR" sz="1100" u="none" strike="noStrike" dirty="0">
                          <a:effectLst/>
                        </a:rPr>
                        <a:t>e) fórmula infantil às crianças verticalmente expostas ao HIV;</a:t>
                      </a:r>
                      <a:br>
                        <a:rPr lang="pt-BR" sz="1100" u="none" strike="noStrike" dirty="0">
                          <a:effectLst/>
                        </a:rPr>
                      </a:br>
                      <a:r>
                        <a:rPr lang="pt-BR" sz="1100" u="none" strike="noStrike" dirty="0">
                          <a:effectLst/>
                        </a:rPr>
                        <a:t>f) incentivo no âmbito do Programa Nacional de HIV/AIDS e outras </a:t>
                      </a:r>
                      <a:r>
                        <a:rPr lang="pt-BR" sz="1100" u="none" strike="noStrike" dirty="0" err="1" smtClean="0">
                          <a:effectLst/>
                        </a:rPr>
                        <a:t>DST;g</a:t>
                      </a:r>
                      <a:r>
                        <a:rPr lang="pt-BR" sz="1100" u="none" strike="noStrike" dirty="0">
                          <a:effectLst/>
                        </a:rPr>
                        <a:t>) promoção da saúde; e</a:t>
                      </a:r>
                      <a:br>
                        <a:rPr lang="pt-BR" sz="1100" u="none" strike="noStrike" dirty="0">
                          <a:effectLst/>
                        </a:rPr>
                      </a:br>
                      <a:r>
                        <a:rPr lang="pt-BR" sz="1100" u="none" strike="noStrike" dirty="0">
                          <a:effectLst/>
                        </a:rPr>
                        <a:t>h) outros que venham a ser instituídos.</a:t>
                      </a:r>
                      <a:endParaRPr lang="pt-BR" sz="1100" b="0" i="0" u="none" strike="noStrike" dirty="0">
                        <a:solidFill>
                          <a:srgbClr val="000000"/>
                        </a:solidFill>
                        <a:effectLst/>
                        <a:latin typeface="Calibri"/>
                      </a:endParaRPr>
                    </a:p>
                  </a:txBody>
                  <a:tcPr marL="7995" marR="7995" marT="7995" marB="0"/>
                </a:tc>
                <a:tc>
                  <a:txBody>
                    <a:bodyPr/>
                    <a:lstStyle/>
                    <a:p>
                      <a:pPr algn="just" rtl="0" fontAlgn="t"/>
                      <a:r>
                        <a:rPr lang="pt-BR" sz="1100" b="1" u="none" strike="noStrike" dirty="0">
                          <a:effectLst/>
                        </a:rPr>
                        <a:t>Financiamento</a:t>
                      </a:r>
                      <a:r>
                        <a:rPr lang="pt-BR" sz="1100" u="none" strike="noStrike" dirty="0">
                          <a:effectLst/>
                        </a:rPr>
                        <a:t> das ações de Vigilância em Saúde estão organizados no Bloco Financeiro de Vigilância em Saúde e são constituídos por:</a:t>
                      </a:r>
                      <a:br>
                        <a:rPr lang="pt-BR" sz="1100" u="none" strike="noStrike" dirty="0">
                          <a:effectLst/>
                        </a:rPr>
                      </a:br>
                      <a:r>
                        <a:rPr lang="pt-BR" sz="1100" u="none" strike="noStrike" dirty="0">
                          <a:effectLst/>
                        </a:rPr>
                        <a:t>I - Componente de Vigilância em Saúde (I - Piso Fixo de Vigilância em Saúde (PFVS); e II - Piso Variável de Vigilância em Saúde (PVVS); e</a:t>
                      </a:r>
                      <a:br>
                        <a:rPr lang="pt-BR" sz="1100" u="none" strike="noStrike" dirty="0">
                          <a:effectLst/>
                        </a:rPr>
                      </a:br>
                      <a:r>
                        <a:rPr lang="pt-BR" sz="1100" u="none" strike="noStrike" dirty="0">
                          <a:effectLst/>
                        </a:rPr>
                        <a:t>II - Componente da Vigilância Sanitária.</a:t>
                      </a:r>
                      <a:br>
                        <a:rPr lang="pt-BR" sz="1100" u="none" strike="noStrike" dirty="0">
                          <a:effectLst/>
                        </a:rPr>
                      </a:br>
                      <a:r>
                        <a:rPr lang="pt-BR" sz="1100" b="1" u="none" strike="noStrike" dirty="0">
                          <a:effectLst/>
                        </a:rPr>
                        <a:t>O repasse </a:t>
                      </a:r>
                      <a:r>
                        <a:rPr lang="pt-BR" sz="1100" u="none" strike="noStrike" dirty="0">
                          <a:effectLst/>
                        </a:rPr>
                        <a:t>dos recursos do Bloco de Vigilância em Saúde serão </a:t>
                      </a:r>
                      <a:r>
                        <a:rPr lang="pt-BR" sz="1100" u="none" strike="noStrike" dirty="0" smtClean="0">
                          <a:effectLst/>
                        </a:rPr>
                        <a:t> mensais </a:t>
                      </a:r>
                      <a:r>
                        <a:rPr lang="pt-BR" sz="1100" u="none" strike="noStrike" dirty="0">
                          <a:effectLst/>
                        </a:rPr>
                        <a:t>de forma regular e automática do Fundo Nacional de Saúde para os Fundos de Saúde para </a:t>
                      </a:r>
                      <a:r>
                        <a:rPr lang="pt-BR" sz="1100" b="1" u="none" strike="noStrike" dirty="0">
                          <a:effectLst/>
                        </a:rPr>
                        <a:t>uma conta única e específica</a:t>
                      </a:r>
                      <a:r>
                        <a:rPr lang="pt-BR" sz="1100" u="none" strike="noStrike" dirty="0">
                          <a:effectLst/>
                        </a:rPr>
                        <a:t>.                                                                                                            </a:t>
                      </a:r>
                      <a:r>
                        <a:rPr lang="pt-BR" sz="1100" b="1" u="none" strike="noStrike" dirty="0">
                          <a:effectLst/>
                        </a:rPr>
                        <a:t>Os recursos </a:t>
                      </a:r>
                      <a:r>
                        <a:rPr lang="pt-BR" sz="1100" u="none" strike="noStrike" dirty="0">
                          <a:effectLst/>
                        </a:rPr>
                        <a:t>de um componente podem ser utilizados em ações do outro componente do Bloco de Vigilância em Saúde, desde que cumpridas as finalidades previamente pactuadas no âmbito da CIT para execução das ações e observada a legislação pertinente em vigor.                                                                                                                             </a:t>
                      </a:r>
                      <a:r>
                        <a:rPr lang="pt-BR" sz="1100" b="1" u="none" strike="noStrike" dirty="0">
                          <a:effectLst/>
                        </a:rPr>
                        <a:t>O PVVS </a:t>
                      </a:r>
                      <a:r>
                        <a:rPr lang="pt-BR" sz="1100" u="none" strike="noStrike" dirty="0">
                          <a:effectLst/>
                        </a:rPr>
                        <a:t>é constituído pelos seguintes incentivos financeiros específicos, recebidos mediante adesão:</a:t>
                      </a:r>
                      <a:br>
                        <a:rPr lang="pt-BR" sz="1100" u="none" strike="noStrike" dirty="0">
                          <a:effectLst/>
                        </a:rPr>
                      </a:br>
                      <a:r>
                        <a:rPr lang="pt-BR" sz="1100" b="1" u="none" strike="noStrike" dirty="0">
                          <a:effectLst/>
                        </a:rPr>
                        <a:t>I - incentivo para implantação e manutenção de ações e serviços públicos estratégicos de vigilância em saúde; </a:t>
                      </a:r>
                      <a:r>
                        <a:rPr lang="pt-BR" sz="1100" u="none" strike="noStrike" dirty="0">
                          <a:effectLst/>
                        </a:rPr>
                        <a:t>(I - Núcleos Hospitalares de Epidemiologia (NHE); II - Serviço de Verificação de Óbito (SVO); III - Registro de Câncer de Base Populacional (RCBP); IV - Apoio de laboratório para o monitoramento da resistência a inseticidas de populações de "Aedes aegypti" provenientes de diferentes Estados do País;</a:t>
                      </a:r>
                      <a:br>
                        <a:rPr lang="pt-BR" sz="1100" u="none" strike="noStrike" dirty="0">
                          <a:effectLst/>
                        </a:rPr>
                      </a:br>
                      <a:r>
                        <a:rPr lang="pt-BR" sz="1100" u="none" strike="noStrike" dirty="0">
                          <a:effectLst/>
                        </a:rPr>
                        <a:t>V - Fator de Incentivo para os Laboratórios Centrais de Saúde Pública (FINLACEN); VI - Vigilância Epidemiológica da Influenza;</a:t>
                      </a:r>
                      <a:br>
                        <a:rPr lang="pt-BR" sz="1100" u="none" strike="noStrike" dirty="0">
                          <a:effectLst/>
                        </a:rPr>
                      </a:br>
                      <a:r>
                        <a:rPr lang="pt-BR" sz="1100" u="none" strike="noStrike" dirty="0">
                          <a:effectLst/>
                        </a:rPr>
                        <a:t>VII - Ações do Projeto Vida no Trânsito; e VIII - Ações de Promoção da Saúde do Programa Academia da Saúde).</a:t>
                      </a:r>
                      <a:br>
                        <a:rPr lang="pt-BR" sz="1100" u="none" strike="noStrike" dirty="0">
                          <a:effectLst/>
                        </a:rPr>
                      </a:br>
                      <a:r>
                        <a:rPr lang="pt-BR" sz="1100" b="1" u="none" strike="noStrike" dirty="0">
                          <a:effectLst/>
                        </a:rPr>
                        <a:t>II - incentivo às ações de vigilância, prevenção e controle das DST/AIDS e hepatites virais;</a:t>
                      </a:r>
                      <a:r>
                        <a:rPr lang="pt-BR" sz="1100" u="none" strike="noStrike" dirty="0">
                          <a:effectLst/>
                        </a:rPr>
                        <a:t> e</a:t>
                      </a:r>
                      <a:br>
                        <a:rPr lang="pt-BR" sz="1100" u="none" strike="noStrike" dirty="0">
                          <a:effectLst/>
                        </a:rPr>
                      </a:br>
                      <a:r>
                        <a:rPr lang="pt-BR" sz="1100" b="1" u="none" strike="noStrike" dirty="0">
                          <a:effectLst/>
                        </a:rPr>
                        <a:t>III - Programa de Qualificação das Ações de Vigilância em Saúde</a:t>
                      </a:r>
                      <a:r>
                        <a:rPr lang="pt-BR" sz="1100" u="none" strike="noStrike" dirty="0">
                          <a:effectLst/>
                        </a:rPr>
                        <a:t>.</a:t>
                      </a:r>
                      <a:br>
                        <a:rPr lang="pt-BR" sz="1100" u="none" strike="noStrike" dirty="0">
                          <a:effectLst/>
                        </a:rPr>
                      </a:br>
                      <a:endParaRPr lang="pt-BR" sz="1100" b="1" i="0" u="none" strike="noStrike" dirty="0">
                        <a:solidFill>
                          <a:srgbClr val="000000"/>
                        </a:solidFill>
                        <a:effectLst/>
                        <a:latin typeface="Calibri"/>
                      </a:endParaRPr>
                    </a:p>
                  </a:txBody>
                  <a:tcPr marL="7995" marR="7995" marT="7995" marB="0"/>
                </a:tc>
              </a:tr>
            </a:tbl>
          </a:graphicData>
        </a:graphic>
      </p:graphicFrame>
    </p:spTree>
    <p:extLst>
      <p:ext uri="{BB962C8B-B14F-4D97-AF65-F5344CB8AC3E}">
        <p14:creationId xmlns:p14="http://schemas.microsoft.com/office/powerpoint/2010/main" val="678143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descr="FUNDO.jpg"/>
          <p:cNvPicPr>
            <a:picLocks noChangeAspect="1"/>
          </p:cNvPicPr>
          <p:nvPr/>
        </p:nvPicPr>
        <p:blipFill>
          <a:blip r:embed="rId2" cstate="print"/>
          <a:stretch>
            <a:fillRect/>
          </a:stretch>
        </p:blipFill>
        <p:spPr>
          <a:xfrm>
            <a:off x="0" y="0"/>
            <a:ext cx="9144000" cy="6858000"/>
          </a:xfrm>
          <a:prstGeom prst="rect">
            <a:avLst/>
          </a:prstGeom>
        </p:spPr>
      </p:pic>
      <p:sp>
        <p:nvSpPr>
          <p:cNvPr id="2" name="Título 1"/>
          <p:cNvSpPr>
            <a:spLocks noGrp="1"/>
          </p:cNvSpPr>
          <p:nvPr>
            <p:ph type="ctrTitle"/>
          </p:nvPr>
        </p:nvSpPr>
        <p:spPr>
          <a:xfrm>
            <a:off x="685800" y="1700808"/>
            <a:ext cx="7772400" cy="1728192"/>
          </a:xfrm>
          <a:effectLst>
            <a:outerShdw blurRad="50800" dist="38100" algn="l" rotWithShape="0">
              <a:prstClr val="black">
                <a:alpha val="40000"/>
              </a:prstClr>
            </a:outerShdw>
          </a:effectLst>
        </p:spPr>
        <p:txBody>
          <a:bodyPr>
            <a:normAutofit fontScale="90000"/>
          </a:bodyPr>
          <a:lstStyle/>
          <a:p>
            <a:r>
              <a:rPr lang="pt-BR" dirty="0" smtClean="0">
                <a:solidFill>
                  <a:schemeClr val="bg1"/>
                </a:solidFill>
              </a:rPr>
              <a:t>ENCONTRO ESTADUAL DE DIRIGENTES DE VIGILÂNCIA EM SAÚDE</a:t>
            </a:r>
            <a:endParaRPr lang="pt-BR" dirty="0">
              <a:solidFill>
                <a:schemeClr val="bg1"/>
              </a:solidFill>
            </a:endParaRPr>
          </a:p>
        </p:txBody>
      </p:sp>
      <p:sp>
        <p:nvSpPr>
          <p:cNvPr id="3" name="Subtítulo 2"/>
          <p:cNvSpPr>
            <a:spLocks noGrp="1"/>
          </p:cNvSpPr>
          <p:nvPr>
            <p:ph type="subTitle" idx="1"/>
          </p:nvPr>
        </p:nvSpPr>
        <p:spPr>
          <a:xfrm>
            <a:off x="1371600" y="3886200"/>
            <a:ext cx="6400800" cy="2207096"/>
          </a:xfrm>
          <a:effectLst>
            <a:outerShdw blurRad="50800" dist="38100" dir="5400000" algn="t" rotWithShape="0">
              <a:prstClr val="black">
                <a:alpha val="40000"/>
              </a:prstClr>
            </a:outerShdw>
          </a:effectLst>
        </p:spPr>
        <p:txBody>
          <a:bodyPr>
            <a:normAutofit fontScale="85000" lnSpcReduction="10000"/>
          </a:bodyPr>
          <a:lstStyle/>
          <a:p>
            <a:r>
              <a:rPr lang="pt-BR" sz="4000" b="1" dirty="0"/>
              <a:t>Aspectos </a:t>
            </a:r>
            <a:r>
              <a:rPr lang="pt-BR" sz="4000" b="1" dirty="0" smtClean="0"/>
              <a:t>Históricos e Normativos</a:t>
            </a:r>
          </a:p>
          <a:p>
            <a:endParaRPr lang="pt-BR" b="1" dirty="0">
              <a:solidFill>
                <a:schemeClr val="bg1"/>
              </a:solidFill>
            </a:endParaRPr>
          </a:p>
          <a:p>
            <a:endParaRPr lang="pt-BR" sz="2800" b="1" dirty="0" smtClean="0">
              <a:solidFill>
                <a:schemeClr val="bg1"/>
              </a:solidFill>
            </a:endParaRPr>
          </a:p>
          <a:p>
            <a:r>
              <a:rPr lang="pt-BR" sz="2800" b="1" dirty="0" smtClean="0">
                <a:solidFill>
                  <a:schemeClr val="bg1"/>
                </a:solidFill>
              </a:rPr>
              <a:t>Novembro/2015</a:t>
            </a:r>
            <a:endParaRPr lang="pt-BR" sz="28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920328"/>
            <a:ext cx="8229600" cy="852488"/>
          </a:xfrm>
        </p:spPr>
        <p:txBody>
          <a:bodyPr/>
          <a:lstStyle/>
          <a:p>
            <a:pPr marL="342900" indent="-342900" eaLnBrk="1" hangingPunct="1">
              <a:lnSpc>
                <a:spcPct val="80000"/>
              </a:lnSpc>
            </a:pPr>
            <a:r>
              <a:rPr lang="pt-BR" altLang="pt-BR" sz="2400" b="1" dirty="0" smtClean="0">
                <a:solidFill>
                  <a:srgbClr val="000000"/>
                </a:solidFill>
                <a:latin typeface="Tahoma" pitchFamily="34" charset="0"/>
                <a:cs typeface="Tahoma" pitchFamily="34" charset="0"/>
              </a:rPr>
              <a:t> </a:t>
            </a:r>
            <a:r>
              <a:rPr lang="pt-BR" altLang="pt-BR" sz="2800" dirty="0" smtClean="0">
                <a:solidFill>
                  <a:srgbClr val="000000"/>
                </a:solidFill>
                <a:cs typeface="Tahoma" pitchFamily="34" charset="0"/>
              </a:rPr>
              <a:t>Programa de Qualificação das Ações de Vigilância em Saúde (PQA-VS)</a:t>
            </a:r>
            <a:endParaRPr lang="pt-BR" altLang="pt-BR" sz="2800" b="1" dirty="0" smtClean="0">
              <a:solidFill>
                <a:srgbClr val="000000"/>
              </a:solidFill>
              <a:cs typeface="Tahoma" pitchFamily="34" charset="0"/>
            </a:endParaRPr>
          </a:p>
        </p:txBody>
      </p:sp>
      <p:sp>
        <p:nvSpPr>
          <p:cNvPr id="26627" name="Rectangle 3"/>
          <p:cNvSpPr>
            <a:spLocks noGrp="1" noChangeArrowheads="1"/>
          </p:cNvSpPr>
          <p:nvPr>
            <p:ph idx="1"/>
          </p:nvPr>
        </p:nvSpPr>
        <p:spPr>
          <a:xfrm>
            <a:off x="457200" y="1935163"/>
            <a:ext cx="8229600" cy="4662487"/>
          </a:xfrm>
        </p:spPr>
        <p:txBody>
          <a:bodyPr>
            <a:normAutofit/>
          </a:bodyPr>
          <a:lstStyle/>
          <a:p>
            <a:pPr marL="0" indent="0" algn="just">
              <a:buNone/>
            </a:pPr>
            <a:r>
              <a:rPr lang="pt-BR" sz="2000" b="1" dirty="0" smtClean="0"/>
              <a:t>PORTARIA </a:t>
            </a:r>
            <a:r>
              <a:rPr lang="pt-BR" sz="2000" b="1" dirty="0"/>
              <a:t>Nº 1.708, DE 16 DE AGOSTO DE </a:t>
            </a:r>
            <a:r>
              <a:rPr lang="pt-BR" sz="2000" b="1" dirty="0" smtClean="0"/>
              <a:t>2013 -  </a:t>
            </a:r>
            <a:r>
              <a:rPr lang="pt-BR" sz="2000" dirty="0" smtClean="0"/>
              <a:t> </a:t>
            </a:r>
            <a:r>
              <a:rPr lang="pt-BR" sz="2000" i="1" dirty="0"/>
              <a:t>Regulamenta o Programa de Qualificação das Ações de Vigilância em Saúde (PQAVS), com a definição de suas diretrizes, financiamento, metodologia de adesão e critérios de avaliação dos Estados, Distrito Federal e Municípios. </a:t>
            </a:r>
            <a:r>
              <a:rPr lang="pt-BR" sz="2000" dirty="0" smtClean="0"/>
              <a:t> </a:t>
            </a:r>
            <a:r>
              <a:rPr lang="pt-BR" altLang="pt-BR" sz="2000" dirty="0" smtClean="0">
                <a:cs typeface="Tahoma" pitchFamily="34" charset="0"/>
              </a:rPr>
              <a:t>   </a:t>
            </a:r>
          </a:p>
          <a:p>
            <a:pPr marL="0" indent="0" algn="just">
              <a:buNone/>
            </a:pPr>
            <a:endParaRPr lang="pt-BR" sz="2000" dirty="0" smtClean="0"/>
          </a:p>
          <a:p>
            <a:pPr marL="0" indent="0" algn="just">
              <a:buNone/>
            </a:pPr>
            <a:r>
              <a:rPr lang="pt-BR" sz="2000" b="1" dirty="0" smtClean="0"/>
              <a:t>Diretrizes </a:t>
            </a:r>
            <a:r>
              <a:rPr lang="pt-BR" sz="2000" b="1" dirty="0"/>
              <a:t>do PQA-VS: </a:t>
            </a:r>
          </a:p>
          <a:p>
            <a:pPr marL="0" indent="0" algn="just">
              <a:buNone/>
            </a:pPr>
            <a:r>
              <a:rPr lang="pt-BR" sz="2000" dirty="0"/>
              <a:t>I - o processo contínuo e progressivo de melhoria das ações de vigilância em saúde que envolva a gestão, o processo de trabalho e os resultados alcançados pelos Estados, Distrito Federal e Municípios; </a:t>
            </a:r>
          </a:p>
          <a:p>
            <a:pPr marL="0" indent="0" algn="just">
              <a:buNone/>
            </a:pPr>
            <a:r>
              <a:rPr lang="pt-BR" sz="2000" dirty="0"/>
              <a:t>II - a gestão baseada em compromissos e resultados, expressos em metas de indicadores pactuados, constantes do Anexo I a esta Portaria; e </a:t>
            </a:r>
          </a:p>
          <a:p>
            <a:pPr marL="0" indent="0" algn="just">
              <a:buNone/>
            </a:pPr>
            <a:r>
              <a:rPr lang="pt-BR" sz="2000" dirty="0"/>
              <a:t>III - adesão voluntária de Estados, Distrito Federal e Municípios. </a:t>
            </a:r>
            <a:endParaRPr lang="pt-BR" altLang="pt-BR" sz="2000" dirty="0" smtClean="0">
              <a:cs typeface="Tahoma" pitchFamily="34" charset="0"/>
            </a:endParaRPr>
          </a:p>
          <a:p>
            <a:pPr>
              <a:buNone/>
            </a:pPr>
            <a:r>
              <a:rPr lang="pt-BR" altLang="pt-BR" sz="2000" dirty="0" smtClean="0">
                <a:cs typeface="Tahoma" pitchFamily="34" charset="0"/>
              </a:rPr>
              <a:t> </a:t>
            </a:r>
          </a:p>
        </p:txBody>
      </p:sp>
    </p:spTree>
    <p:extLst>
      <p:ext uri="{BB962C8B-B14F-4D97-AF65-F5344CB8AC3E}">
        <p14:creationId xmlns:p14="http://schemas.microsoft.com/office/powerpoint/2010/main" val="17703928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920328"/>
            <a:ext cx="8229600" cy="852488"/>
          </a:xfrm>
        </p:spPr>
        <p:txBody>
          <a:bodyPr/>
          <a:lstStyle/>
          <a:p>
            <a:pPr marL="342900" indent="-342900" eaLnBrk="1" hangingPunct="1">
              <a:lnSpc>
                <a:spcPct val="80000"/>
              </a:lnSpc>
            </a:pPr>
            <a:r>
              <a:rPr lang="pt-BR" altLang="pt-BR" sz="2400" b="1" dirty="0" smtClean="0">
                <a:solidFill>
                  <a:srgbClr val="000000"/>
                </a:solidFill>
                <a:latin typeface="Tahoma" pitchFamily="34" charset="0"/>
                <a:cs typeface="Tahoma" pitchFamily="34" charset="0"/>
              </a:rPr>
              <a:t> </a:t>
            </a:r>
            <a:r>
              <a:rPr lang="pt-BR" altLang="pt-BR" sz="2800" dirty="0" smtClean="0">
                <a:solidFill>
                  <a:srgbClr val="000000"/>
                </a:solidFill>
                <a:cs typeface="Tahoma" pitchFamily="34" charset="0"/>
              </a:rPr>
              <a:t>Programa de Qualificação das Ações de Vigilância em Saúde (PQA-VS)</a:t>
            </a:r>
            <a:endParaRPr lang="pt-BR" altLang="pt-BR" sz="2800" b="1" dirty="0" smtClean="0">
              <a:solidFill>
                <a:srgbClr val="000000"/>
              </a:solidFill>
              <a:cs typeface="Tahoma" pitchFamily="34" charset="0"/>
            </a:endParaRPr>
          </a:p>
        </p:txBody>
      </p:sp>
      <p:sp>
        <p:nvSpPr>
          <p:cNvPr id="26627" name="Rectangle 3"/>
          <p:cNvSpPr>
            <a:spLocks noGrp="1" noChangeArrowheads="1"/>
          </p:cNvSpPr>
          <p:nvPr>
            <p:ph idx="1"/>
          </p:nvPr>
        </p:nvSpPr>
        <p:spPr>
          <a:xfrm>
            <a:off x="457200" y="1935163"/>
            <a:ext cx="8229600" cy="4662487"/>
          </a:xfrm>
        </p:spPr>
        <p:txBody>
          <a:bodyPr>
            <a:normAutofit/>
          </a:bodyPr>
          <a:lstStyle/>
          <a:p>
            <a:pPr marL="0" indent="0" algn="just">
              <a:buNone/>
            </a:pPr>
            <a:r>
              <a:rPr lang="pt-BR" sz="2000" b="1" dirty="0" smtClean="0"/>
              <a:t>Financiamento:</a:t>
            </a:r>
          </a:p>
          <a:p>
            <a:pPr marL="0" indent="0" algn="just">
              <a:buNone/>
            </a:pPr>
            <a:r>
              <a:rPr lang="pt-BR" sz="2000" dirty="0" smtClean="0"/>
              <a:t>Cada </a:t>
            </a:r>
            <a:r>
              <a:rPr lang="pt-BR" sz="2000" dirty="0"/>
              <a:t>ente federativo participante do PQA-VS que atender os requisitos previstos </a:t>
            </a:r>
            <a:r>
              <a:rPr lang="pt-BR" sz="2000" dirty="0" smtClean="0"/>
              <a:t>na </a:t>
            </a:r>
            <a:r>
              <a:rPr lang="pt-BR" sz="2000" dirty="0"/>
              <a:t>Portaria receberá o valor correspondente </a:t>
            </a:r>
            <a:r>
              <a:rPr lang="pt-BR" sz="2000" b="1" dirty="0"/>
              <a:t>até 20% </a:t>
            </a:r>
            <a:r>
              <a:rPr lang="pt-BR" sz="2000" dirty="0"/>
              <a:t>(vinte por cento) do </a:t>
            </a:r>
            <a:r>
              <a:rPr lang="pt-BR" sz="2000" b="1" dirty="0"/>
              <a:t>valor anual do Piso Fixo de Vigilância em Saúde </a:t>
            </a:r>
            <a:r>
              <a:rPr lang="pt-BR" sz="2000" dirty="0"/>
              <a:t>(PFVS) a que faz jus nos termos </a:t>
            </a:r>
            <a:r>
              <a:rPr lang="pt-BR" sz="2000" dirty="0" smtClean="0"/>
              <a:t>da Portaria </a:t>
            </a:r>
            <a:r>
              <a:rPr lang="pt-BR" sz="2000" dirty="0"/>
              <a:t>nº </a:t>
            </a:r>
            <a:r>
              <a:rPr lang="pt-BR" sz="2000" dirty="0" smtClean="0"/>
              <a:t>1.378/2013</a:t>
            </a:r>
            <a:r>
              <a:rPr lang="pt-BR" sz="2000" dirty="0"/>
              <a:t>, e em atos normativos específicos que a regulamentam. </a:t>
            </a:r>
            <a:endParaRPr lang="pt-BR" altLang="pt-BR" sz="2000" dirty="0" smtClean="0">
              <a:cs typeface="Tahoma" pitchFamily="34" charset="0"/>
            </a:endParaRPr>
          </a:p>
          <a:p>
            <a:pPr lvl="1" algn="just" eaLnBrk="1" hangingPunct="1">
              <a:lnSpc>
                <a:spcPct val="80000"/>
              </a:lnSpc>
              <a:buFontTx/>
              <a:buNone/>
            </a:pPr>
            <a:endParaRPr lang="pt-BR" altLang="pt-BR" sz="2000" dirty="0" smtClean="0">
              <a:cs typeface="Tahoma" pitchFamily="34" charset="0"/>
            </a:endParaRPr>
          </a:p>
        </p:txBody>
      </p:sp>
    </p:spTree>
    <p:extLst>
      <p:ext uri="{BB962C8B-B14F-4D97-AF65-F5344CB8AC3E}">
        <p14:creationId xmlns:p14="http://schemas.microsoft.com/office/powerpoint/2010/main" val="42570277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704850"/>
            <a:ext cx="8229600" cy="852488"/>
          </a:xfrm>
        </p:spPr>
        <p:txBody>
          <a:bodyPr/>
          <a:lstStyle/>
          <a:p>
            <a:pPr marL="342900" indent="-342900"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200" b="1" dirty="0" smtClean="0">
              <a:solidFill>
                <a:srgbClr val="000000"/>
              </a:solidFill>
              <a:latin typeface="Tahoma" pitchFamily="34" charset="0"/>
              <a:cs typeface="Tahoma" pitchFamily="34" charset="0"/>
            </a:endParaRPr>
          </a:p>
        </p:txBody>
      </p:sp>
      <p:sp>
        <p:nvSpPr>
          <p:cNvPr id="27651" name="Rectangle 3"/>
          <p:cNvSpPr>
            <a:spLocks noGrp="1" noChangeArrowheads="1"/>
          </p:cNvSpPr>
          <p:nvPr>
            <p:ph idx="1"/>
          </p:nvPr>
        </p:nvSpPr>
        <p:spPr>
          <a:xfrm>
            <a:off x="457200" y="1935163"/>
            <a:ext cx="8229600" cy="4662487"/>
          </a:xfrm>
        </p:spPr>
        <p:txBody>
          <a:bodyPr/>
          <a:lstStyle/>
          <a:p>
            <a:pPr algn="ctr" eaLnBrk="1" hangingPunct="1">
              <a:buFontTx/>
              <a:buNone/>
            </a:pPr>
            <a:r>
              <a:rPr lang="pt-BR" altLang="pt-BR" sz="2800" dirty="0" smtClean="0">
                <a:latin typeface="Tahoma" pitchFamily="34" charset="0"/>
                <a:cs typeface="Tahoma" pitchFamily="34" charset="0"/>
              </a:rPr>
              <a:t>  </a:t>
            </a:r>
            <a:r>
              <a:rPr lang="pt-BR" altLang="pt-BR" sz="2200" dirty="0" smtClean="0">
                <a:latin typeface="Tahoma" pitchFamily="34" charset="0"/>
                <a:cs typeface="Tahoma" pitchFamily="34" charset="0"/>
              </a:rPr>
              <a:t>      </a:t>
            </a:r>
            <a:endParaRPr lang="pt-BR" altLang="pt-BR" sz="2400" dirty="0" smtClean="0"/>
          </a:p>
        </p:txBody>
      </p:sp>
      <p:graphicFrame>
        <p:nvGraphicFramePr>
          <p:cNvPr id="2" name="Tabela 1"/>
          <p:cNvGraphicFramePr>
            <a:graphicFrameLocks noGrp="1"/>
          </p:cNvGraphicFramePr>
          <p:nvPr>
            <p:extLst>
              <p:ext uri="{D42A27DB-BD31-4B8C-83A1-F6EECF244321}">
                <p14:modId xmlns:p14="http://schemas.microsoft.com/office/powerpoint/2010/main" val="295131355"/>
              </p:ext>
            </p:extLst>
          </p:nvPr>
        </p:nvGraphicFramePr>
        <p:xfrm>
          <a:off x="323528" y="1052736"/>
          <a:ext cx="8568951" cy="5581593"/>
        </p:xfrm>
        <a:graphic>
          <a:graphicData uri="http://schemas.openxmlformats.org/drawingml/2006/table">
            <a:tbl>
              <a:tblPr>
                <a:tableStyleId>{5C22544A-7EE6-4342-B048-85BDC9FD1C3A}</a:tableStyleId>
              </a:tblPr>
              <a:tblGrid>
                <a:gridCol w="5753092"/>
                <a:gridCol w="2815859"/>
              </a:tblGrid>
              <a:tr h="168399">
                <a:tc>
                  <a:txBody>
                    <a:bodyPr/>
                    <a:lstStyle/>
                    <a:p>
                      <a:pPr algn="ctr" fontAlgn="b"/>
                      <a:r>
                        <a:rPr lang="pt-BR" sz="1200" b="1" u="none" strike="noStrike" dirty="0">
                          <a:effectLst/>
                        </a:rPr>
                        <a:t>INDICADORES </a:t>
                      </a:r>
                      <a:endParaRPr lang="pt-BR" sz="1200" b="1" i="0" u="none" strike="noStrike" dirty="0">
                        <a:solidFill>
                          <a:srgbClr val="000000"/>
                        </a:solidFill>
                        <a:effectLst/>
                        <a:latin typeface="Calibri"/>
                      </a:endParaRPr>
                    </a:p>
                  </a:txBody>
                  <a:tcPr marL="0" marR="0" marT="0" marB="0" anchor="b"/>
                </a:tc>
                <a:tc>
                  <a:txBody>
                    <a:bodyPr/>
                    <a:lstStyle/>
                    <a:p>
                      <a:pPr algn="ctr" fontAlgn="b"/>
                      <a:r>
                        <a:rPr lang="pt-BR" sz="1200" b="1" u="none" strike="noStrike" dirty="0">
                          <a:effectLst/>
                        </a:rPr>
                        <a:t>METAS</a:t>
                      </a:r>
                      <a:endParaRPr lang="pt-BR" sz="1200" b="1" i="0" u="none" strike="noStrike" dirty="0">
                        <a:solidFill>
                          <a:srgbClr val="000000"/>
                        </a:solidFill>
                        <a:effectLst/>
                        <a:latin typeface="Calibri"/>
                      </a:endParaRPr>
                    </a:p>
                  </a:txBody>
                  <a:tcPr marL="0" marR="0" marT="0" marB="0" anchor="b"/>
                </a:tc>
              </a:tr>
              <a:tr h="505199">
                <a:tc>
                  <a:txBody>
                    <a:bodyPr/>
                    <a:lstStyle/>
                    <a:p>
                      <a:pPr algn="l" fontAlgn="t"/>
                      <a:r>
                        <a:rPr lang="pt-BR" sz="1200" u="none" strike="noStrike">
                          <a:effectLst/>
                        </a:rPr>
                        <a:t>Proporção de registros de óbitos alimentados no SIM em até 60 (sessenta) dias do final do mês de ocorrência.</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90%</a:t>
                      </a:r>
                      <a:endParaRPr lang="pt-BR" sz="1200" b="0" i="0" u="none" strike="noStrike" dirty="0">
                        <a:solidFill>
                          <a:srgbClr val="000000"/>
                        </a:solidFill>
                        <a:effectLst/>
                        <a:latin typeface="Calibri"/>
                      </a:endParaRPr>
                    </a:p>
                  </a:txBody>
                  <a:tcPr marL="0" marR="0" marT="0" marB="0" anchor="b"/>
                </a:tc>
              </a:tr>
              <a:tr h="505199">
                <a:tc>
                  <a:txBody>
                    <a:bodyPr/>
                    <a:lstStyle/>
                    <a:p>
                      <a:pPr algn="l" fontAlgn="t"/>
                      <a:r>
                        <a:rPr lang="pt-BR" sz="1200" u="none" strike="noStrike" dirty="0">
                          <a:effectLst/>
                        </a:rPr>
                        <a:t>Proporção de registros de nascidos vivos alimentados no SINASC em até 60 (sessenta) dias do final do mês de ocorrência.</a:t>
                      </a:r>
                      <a:endParaRPr lang="pt-BR" sz="1200" b="0" i="0" u="none" strike="noStrike" dirty="0">
                        <a:solidFill>
                          <a:srgbClr val="000000"/>
                        </a:solidFill>
                        <a:effectLst/>
                        <a:latin typeface="Calibri"/>
                      </a:endParaRPr>
                    </a:p>
                  </a:txBody>
                  <a:tcPr marL="0" marR="0" marT="0" marB="0"/>
                </a:tc>
                <a:tc>
                  <a:txBody>
                    <a:bodyPr/>
                    <a:lstStyle/>
                    <a:p>
                      <a:pPr algn="ctr" fontAlgn="b"/>
                      <a:r>
                        <a:rPr lang="pt-BR" sz="1200" u="none" strike="noStrike" dirty="0">
                          <a:effectLst/>
                        </a:rPr>
                        <a:t>90%</a:t>
                      </a:r>
                      <a:endParaRPr lang="pt-BR" sz="1200" b="0" i="0" u="none" strike="noStrike" dirty="0">
                        <a:solidFill>
                          <a:srgbClr val="000000"/>
                        </a:solidFill>
                        <a:effectLst/>
                        <a:latin typeface="Calibri"/>
                      </a:endParaRPr>
                    </a:p>
                  </a:txBody>
                  <a:tcPr marL="0" marR="0" marT="0" marB="0" anchor="b"/>
                </a:tc>
              </a:tr>
              <a:tr h="348273">
                <a:tc>
                  <a:txBody>
                    <a:bodyPr/>
                    <a:lstStyle/>
                    <a:p>
                      <a:pPr algn="l" fontAlgn="t"/>
                      <a:r>
                        <a:rPr lang="pt-BR" sz="1200" u="none" strike="noStrike">
                          <a:effectLst/>
                        </a:rPr>
                        <a:t>Proporção de salas de vacina do Município alimentando mensalmente o SI-PNI</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80%</a:t>
                      </a:r>
                      <a:endParaRPr lang="pt-BR" sz="1200" b="0" i="0" u="none" strike="noStrike" dirty="0">
                        <a:solidFill>
                          <a:srgbClr val="000000"/>
                        </a:solidFill>
                        <a:effectLst/>
                        <a:latin typeface="Calibri"/>
                      </a:endParaRPr>
                    </a:p>
                  </a:txBody>
                  <a:tcPr marL="0" marR="0" marT="0" marB="0" anchor="b"/>
                </a:tc>
              </a:tr>
              <a:tr h="481143">
                <a:tc>
                  <a:txBody>
                    <a:bodyPr/>
                    <a:lstStyle/>
                    <a:p>
                      <a:pPr algn="l" fontAlgn="t"/>
                      <a:r>
                        <a:rPr lang="pt-BR" sz="1200" u="none" strike="noStrike" dirty="0">
                          <a:effectLst/>
                        </a:rPr>
                        <a:t>Proporção de vacinas do Calendário Básico de Vacinação da Criança com coberturas vacinais alcançadas.</a:t>
                      </a:r>
                      <a:endParaRPr lang="pt-BR" sz="1200" b="0" i="0" u="none" strike="noStrike" dirty="0">
                        <a:solidFill>
                          <a:srgbClr val="000000"/>
                        </a:solidFill>
                        <a:effectLst/>
                        <a:latin typeface="Calibri"/>
                      </a:endParaRPr>
                    </a:p>
                  </a:txBody>
                  <a:tcPr marL="0" marR="0" marT="0" marB="0"/>
                </a:tc>
                <a:tc>
                  <a:txBody>
                    <a:bodyPr/>
                    <a:lstStyle/>
                    <a:p>
                      <a:pPr algn="ctr" fontAlgn="b"/>
                      <a:r>
                        <a:rPr lang="pt-BR" sz="1200" u="none" strike="noStrike" dirty="0">
                          <a:effectLst/>
                        </a:rPr>
                        <a:t>100%</a:t>
                      </a:r>
                      <a:endParaRPr lang="pt-BR" sz="1200" b="0" i="0" u="none" strike="noStrike" dirty="0">
                        <a:solidFill>
                          <a:srgbClr val="000000"/>
                        </a:solidFill>
                        <a:effectLst/>
                        <a:latin typeface="Calibri"/>
                      </a:endParaRPr>
                    </a:p>
                  </a:txBody>
                  <a:tcPr marL="0" marR="0" marT="0" marB="0" anchor="b"/>
                </a:tc>
              </a:tr>
              <a:tr h="481143">
                <a:tc>
                  <a:txBody>
                    <a:bodyPr/>
                    <a:lstStyle/>
                    <a:p>
                      <a:pPr algn="l" fontAlgn="t"/>
                      <a:r>
                        <a:rPr lang="pt-BR" sz="1200" u="none" strike="noStrike">
                          <a:effectLst/>
                        </a:rPr>
                        <a:t>Proporção de análises realizadas para o parâmetro Coliformes Totais em água para consumo humano.</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90%</a:t>
                      </a:r>
                      <a:endParaRPr lang="pt-BR" sz="1200" b="0" i="0" u="none" strike="noStrike" dirty="0">
                        <a:solidFill>
                          <a:srgbClr val="000000"/>
                        </a:solidFill>
                        <a:effectLst/>
                        <a:latin typeface="Calibri"/>
                      </a:endParaRPr>
                    </a:p>
                  </a:txBody>
                  <a:tcPr marL="0" marR="0" marT="0" marB="0" anchor="b"/>
                </a:tc>
              </a:tr>
              <a:tr h="320762">
                <a:tc>
                  <a:txBody>
                    <a:bodyPr/>
                    <a:lstStyle/>
                    <a:p>
                      <a:pPr algn="l" fontAlgn="t"/>
                      <a:r>
                        <a:rPr lang="pt-BR" sz="1200" u="none" strike="noStrike">
                          <a:effectLst/>
                        </a:rPr>
                        <a:t>Proporção de semanas com lotes do SINAN enviados.</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52 LOTES</a:t>
                      </a:r>
                      <a:endParaRPr lang="pt-BR" sz="1200" b="0" i="0" u="none" strike="noStrike" dirty="0">
                        <a:solidFill>
                          <a:srgbClr val="000000"/>
                        </a:solidFill>
                        <a:effectLst/>
                        <a:latin typeface="Calibri"/>
                      </a:endParaRPr>
                    </a:p>
                  </a:txBody>
                  <a:tcPr marL="0" marR="0" marT="0" marB="0" anchor="b"/>
                </a:tc>
              </a:tr>
              <a:tr h="481143">
                <a:tc>
                  <a:txBody>
                    <a:bodyPr/>
                    <a:lstStyle/>
                    <a:p>
                      <a:pPr algn="l" fontAlgn="t"/>
                      <a:r>
                        <a:rPr lang="pt-BR" sz="1200" u="none" strike="noStrike">
                          <a:effectLst/>
                        </a:rPr>
                        <a:t>Proporção de casos de doenças de notificação compulsória imediata (DNCI) encerradas em até 60 (sessenta) dias após notificação.</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80%</a:t>
                      </a:r>
                      <a:endParaRPr lang="pt-BR" sz="1200" b="0" i="0" u="none" strike="noStrike" dirty="0">
                        <a:solidFill>
                          <a:srgbClr val="000000"/>
                        </a:solidFill>
                        <a:effectLst/>
                        <a:latin typeface="Calibri"/>
                      </a:endParaRPr>
                    </a:p>
                  </a:txBody>
                  <a:tcPr marL="0" marR="0" marT="0" marB="0" anchor="b"/>
                </a:tc>
              </a:tr>
              <a:tr h="481143">
                <a:tc>
                  <a:txBody>
                    <a:bodyPr/>
                    <a:lstStyle/>
                    <a:p>
                      <a:pPr algn="l" fontAlgn="t"/>
                      <a:r>
                        <a:rPr lang="pt-BR" sz="1200" u="none" strike="noStrike">
                          <a:effectLst/>
                        </a:rPr>
                        <a:t>Proporção de imóveis visitados em, pelo menos, 4 (quatro) ciclos de visitas domiciliares para controle da dengue.</a:t>
                      </a:r>
                      <a:endParaRPr lang="pt-BR" sz="1200" b="0" i="0" u="none" strike="noStrike">
                        <a:solidFill>
                          <a:srgbClr val="000000"/>
                        </a:solidFill>
                        <a:effectLst/>
                        <a:latin typeface="Calibri"/>
                      </a:endParaRPr>
                    </a:p>
                  </a:txBody>
                  <a:tcPr marL="0" marR="0" marT="0" marB="0"/>
                </a:tc>
                <a:tc>
                  <a:txBody>
                    <a:bodyPr/>
                    <a:lstStyle/>
                    <a:p>
                      <a:pPr algn="l" fontAlgn="t"/>
                      <a:r>
                        <a:rPr lang="pt-BR" sz="1200" u="none" strike="noStrike">
                          <a:effectLst/>
                        </a:rPr>
                        <a:t> 4 (quatro) ciclos com 80% de cobertura em cada ciclo.</a:t>
                      </a:r>
                      <a:endParaRPr lang="pt-BR" sz="1200" b="0" i="0" u="none" strike="noStrike">
                        <a:solidFill>
                          <a:srgbClr val="000000"/>
                        </a:solidFill>
                        <a:effectLst/>
                        <a:latin typeface="Calibri"/>
                      </a:endParaRPr>
                    </a:p>
                  </a:txBody>
                  <a:tcPr marL="0" marR="0" marT="0" marB="0"/>
                </a:tc>
              </a:tr>
              <a:tr h="320762">
                <a:tc>
                  <a:txBody>
                    <a:bodyPr/>
                    <a:lstStyle/>
                    <a:p>
                      <a:pPr algn="l" fontAlgn="t"/>
                      <a:r>
                        <a:rPr lang="pt-BR" sz="1200" u="none" strike="noStrike">
                          <a:effectLst/>
                        </a:rPr>
                        <a:t>Proporção de contatos intradomiciliares de casos novos de hanseníase examinados.</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80%</a:t>
                      </a:r>
                      <a:endParaRPr lang="pt-BR" sz="1200" b="0" i="0" u="none" strike="noStrike" dirty="0">
                        <a:solidFill>
                          <a:srgbClr val="000000"/>
                        </a:solidFill>
                        <a:effectLst/>
                        <a:latin typeface="Calibri"/>
                      </a:endParaRPr>
                    </a:p>
                  </a:txBody>
                  <a:tcPr marL="0" marR="0" marT="0" marB="0" anchor="b"/>
                </a:tc>
              </a:tr>
              <a:tr h="481143">
                <a:tc>
                  <a:txBody>
                    <a:bodyPr/>
                    <a:lstStyle/>
                    <a:p>
                      <a:pPr algn="l" fontAlgn="t"/>
                      <a:r>
                        <a:rPr lang="pt-BR" sz="1200" u="none" strike="noStrike">
                          <a:effectLst/>
                        </a:rPr>
                        <a:t>Proporção de contatos de casos novos de tuberculose pulmonar bacilíferos positivos examinados.</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80%</a:t>
                      </a:r>
                      <a:endParaRPr lang="pt-BR" sz="1200" b="0" i="0" u="none" strike="noStrike" dirty="0">
                        <a:solidFill>
                          <a:srgbClr val="000000"/>
                        </a:solidFill>
                        <a:effectLst/>
                        <a:latin typeface="Calibri"/>
                      </a:endParaRPr>
                    </a:p>
                  </a:txBody>
                  <a:tcPr marL="0" marR="0" marT="0" marB="0" anchor="b"/>
                </a:tc>
              </a:tr>
              <a:tr h="320762">
                <a:tc>
                  <a:txBody>
                    <a:bodyPr/>
                    <a:lstStyle/>
                    <a:p>
                      <a:pPr algn="l" fontAlgn="t"/>
                      <a:r>
                        <a:rPr lang="pt-BR" sz="1200" u="none" strike="noStrike">
                          <a:effectLst/>
                        </a:rPr>
                        <a:t>Número de testes de sífilis por gestante.</a:t>
                      </a:r>
                      <a:endParaRPr lang="pt-BR" sz="1200" b="0" i="0" u="none" strike="noStrike">
                        <a:solidFill>
                          <a:srgbClr val="000000"/>
                        </a:solidFill>
                        <a:effectLst/>
                        <a:latin typeface="Calibri"/>
                      </a:endParaRPr>
                    </a:p>
                  </a:txBody>
                  <a:tcPr marL="0" marR="0" marT="0" marB="0"/>
                </a:tc>
                <a:tc>
                  <a:txBody>
                    <a:bodyPr/>
                    <a:lstStyle/>
                    <a:p>
                      <a:pPr algn="ctr" fontAlgn="t"/>
                      <a:r>
                        <a:rPr lang="pt-BR" sz="1200" u="none" strike="noStrike" dirty="0">
                          <a:effectLst/>
                        </a:rPr>
                        <a:t>pelo menos 2 (dois) testes</a:t>
                      </a:r>
                      <a:endParaRPr lang="pt-BR" sz="1200" b="0" i="0" u="none" strike="noStrike" dirty="0">
                        <a:solidFill>
                          <a:srgbClr val="000000"/>
                        </a:solidFill>
                        <a:effectLst/>
                        <a:latin typeface="Calibri"/>
                      </a:endParaRPr>
                    </a:p>
                  </a:txBody>
                  <a:tcPr marL="0" marR="0" marT="0" marB="0"/>
                </a:tc>
              </a:tr>
              <a:tr h="160382">
                <a:tc>
                  <a:txBody>
                    <a:bodyPr/>
                    <a:lstStyle/>
                    <a:p>
                      <a:pPr algn="l" fontAlgn="t"/>
                      <a:r>
                        <a:rPr lang="pt-BR" sz="1200" u="none" strike="noStrike">
                          <a:effectLst/>
                        </a:rPr>
                        <a:t> Número de testes de HIV realizados.</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15%</a:t>
                      </a:r>
                      <a:endParaRPr lang="pt-BR" sz="1200" b="0" i="0" u="none" strike="noStrike" dirty="0">
                        <a:solidFill>
                          <a:srgbClr val="000000"/>
                        </a:solidFill>
                        <a:effectLst/>
                        <a:latin typeface="Calibri"/>
                      </a:endParaRPr>
                    </a:p>
                  </a:txBody>
                  <a:tcPr marL="0" marR="0" marT="0" marB="0"/>
                </a:tc>
              </a:tr>
              <a:tr h="489161">
                <a:tc>
                  <a:txBody>
                    <a:bodyPr/>
                    <a:lstStyle/>
                    <a:p>
                      <a:pPr algn="l" fontAlgn="t"/>
                      <a:r>
                        <a:rPr lang="pt-BR" sz="1200" u="none" strike="noStrike">
                          <a:effectLst/>
                        </a:rPr>
                        <a:t> Proporção de preenchimento do campo "ocupação" nas notificações de agravos e doenças relacionados ao trabalho.</a:t>
                      </a:r>
                      <a:endParaRPr lang="pt-BR" sz="1200" b="0" i="0" u="none" strike="noStrike">
                        <a:solidFill>
                          <a:srgbClr val="000000"/>
                        </a:solidFill>
                        <a:effectLst/>
                        <a:latin typeface="Calibri"/>
                      </a:endParaRPr>
                    </a:p>
                  </a:txBody>
                  <a:tcPr marL="0" marR="0" marT="0" marB="0"/>
                </a:tc>
                <a:tc>
                  <a:txBody>
                    <a:bodyPr/>
                    <a:lstStyle/>
                    <a:p>
                      <a:pPr algn="ctr" fontAlgn="b"/>
                      <a:r>
                        <a:rPr lang="pt-BR" sz="1200" u="none" strike="noStrike" dirty="0">
                          <a:effectLst/>
                        </a:rPr>
                        <a:t>90%</a:t>
                      </a:r>
                      <a:endParaRPr lang="pt-BR" sz="1200" b="0" i="0" u="none" strike="noStrike" dirty="0">
                        <a:solidFill>
                          <a:srgbClr val="000000"/>
                        </a:solidFill>
                        <a:effectLst/>
                        <a:latin typeface="Calibri"/>
                      </a:endParaRPr>
                    </a:p>
                  </a:txBody>
                  <a:tcPr marL="0" marR="0" marT="0" marB="0" anchor="b"/>
                </a:tc>
              </a:tr>
            </a:tbl>
          </a:graphicData>
        </a:graphic>
      </p:graphicFrame>
      <p:sp>
        <p:nvSpPr>
          <p:cNvPr id="3" name="Seta para cima 2"/>
          <p:cNvSpPr/>
          <p:nvPr/>
        </p:nvSpPr>
        <p:spPr>
          <a:xfrm>
            <a:off x="6660232" y="6021288"/>
            <a:ext cx="45719" cy="720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917899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704850"/>
            <a:ext cx="8229600" cy="1068388"/>
          </a:xfrm>
        </p:spPr>
        <p:txBody>
          <a:bodyPr>
            <a:normAutofit/>
          </a:bodyPr>
          <a:lstStyle/>
          <a:p>
            <a:endParaRPr lang="pt-BR" altLang="pt-BR" sz="2800" b="1" dirty="0" smtClean="0">
              <a:solidFill>
                <a:srgbClr val="000000"/>
              </a:solidFill>
              <a:latin typeface="Tahoma" pitchFamily="34" charset="0"/>
              <a:cs typeface="Tahoma" pitchFamily="34" charset="0"/>
            </a:endParaRPr>
          </a:p>
        </p:txBody>
      </p:sp>
      <p:sp>
        <p:nvSpPr>
          <p:cNvPr id="28675" name="Rectangle 3"/>
          <p:cNvSpPr>
            <a:spLocks noGrp="1" noChangeArrowheads="1"/>
          </p:cNvSpPr>
          <p:nvPr>
            <p:ph idx="1"/>
          </p:nvPr>
        </p:nvSpPr>
        <p:spPr>
          <a:xfrm>
            <a:off x="457200" y="1935163"/>
            <a:ext cx="8229600" cy="4662487"/>
          </a:xfrm>
        </p:spPr>
        <p:txBody>
          <a:bodyPr/>
          <a:lstStyle/>
          <a:p>
            <a:pPr marL="0" indent="0" algn="just">
              <a:buNone/>
            </a:pPr>
            <a:r>
              <a:rPr lang="pt-BR" sz="2000" b="1" dirty="0" smtClean="0"/>
              <a:t>PORTARIA </a:t>
            </a:r>
            <a:r>
              <a:rPr lang="pt-BR" sz="2000" b="1" dirty="0"/>
              <a:t>GM N. 2.778, DE 18 DE DEZEMBRO DE </a:t>
            </a:r>
            <a:r>
              <a:rPr lang="pt-BR" sz="2000" b="1" dirty="0" smtClean="0"/>
              <a:t>2014 - </a:t>
            </a:r>
            <a:r>
              <a:rPr lang="pt-BR" sz="2000" dirty="0" smtClean="0"/>
              <a:t>Revisa </a:t>
            </a:r>
            <a:r>
              <a:rPr lang="pt-BR" sz="2000" dirty="0"/>
              <a:t>a relação de metas, com seus respectivos indicadores, e </a:t>
            </a:r>
            <a:r>
              <a:rPr lang="pt-BR" sz="2000" dirty="0" smtClean="0"/>
              <a:t>a metodologia </a:t>
            </a:r>
            <a:r>
              <a:rPr lang="pt-BR" sz="2000" dirty="0"/>
              <a:t>para a Fase de Avaliação do Programa de </a:t>
            </a:r>
            <a:r>
              <a:rPr lang="pt-BR" sz="2000" dirty="0" smtClean="0"/>
              <a:t>Qualificação das </a:t>
            </a:r>
            <a:r>
              <a:rPr lang="pt-BR" sz="2000" dirty="0"/>
              <a:t>Ações de Vigilância em Saúde (PQA-VS) a partir do ano de 2014.</a:t>
            </a:r>
            <a:r>
              <a:rPr lang="pt-BR" sz="2000" b="1" dirty="0" smtClean="0"/>
              <a:t>     </a:t>
            </a:r>
          </a:p>
          <a:p>
            <a:pPr marL="0" indent="0">
              <a:buNone/>
            </a:pPr>
            <a:endParaRPr lang="pt-BR" sz="2000" b="1" dirty="0" smtClean="0"/>
          </a:p>
          <a:p>
            <a:pPr marL="0" indent="0" algn="just">
              <a:buNone/>
            </a:pPr>
            <a:r>
              <a:rPr lang="pt-BR" sz="2000" b="1" dirty="0"/>
              <a:t>PORTARIA Nº 1.241, DE 20 DE AGOSTO DE 2015 </a:t>
            </a:r>
            <a:r>
              <a:rPr lang="pt-BR" sz="2000" b="1" dirty="0" smtClean="0"/>
              <a:t>- </a:t>
            </a:r>
            <a:r>
              <a:rPr lang="pt-BR" sz="2000" dirty="0"/>
              <a:t>Divulga o resultado da Fase  de Avaliação do Programa de Qualificação das Ações de Vigilância em Saúde (PQA-VS) de 2014 e os valores a serem transferidos aos Estados, Distrito Federal e Municípios que aderiram ao </a:t>
            </a:r>
            <a:r>
              <a:rPr lang="pt-BR" sz="2000" dirty="0" smtClean="0"/>
              <a:t>Programa.</a:t>
            </a:r>
          </a:p>
          <a:p>
            <a:pPr marL="0" indent="0">
              <a:buNone/>
            </a:pPr>
            <a:endParaRPr lang="pt-BR" altLang="pt-BR" sz="2000" dirty="0">
              <a:cs typeface="Tahoma" pitchFamily="34" charset="0"/>
            </a:endParaRPr>
          </a:p>
          <a:p>
            <a:pPr marL="0" indent="0">
              <a:buNone/>
            </a:pPr>
            <a:r>
              <a:rPr lang="pt-BR" altLang="pt-BR" sz="2000" dirty="0" smtClean="0">
                <a:cs typeface="Tahoma" pitchFamily="34" charset="0"/>
                <a:hlinkClick r:id="rId2" action="ppaction://hlinkfile"/>
              </a:rPr>
              <a:t>Resultado PQA-VS.xlsx</a:t>
            </a:r>
            <a:endParaRPr lang="pt-BR" altLang="pt-BR" sz="2000" dirty="0">
              <a:cs typeface="Tahoma" pitchFamily="34" charset="0"/>
            </a:endParaRPr>
          </a:p>
          <a:p>
            <a:pPr marL="0" indent="0">
              <a:buNone/>
            </a:pPr>
            <a:endParaRPr lang="pt-BR" sz="2000" b="1" dirty="0"/>
          </a:p>
          <a:p>
            <a:pPr marL="0" indent="0">
              <a:buNone/>
            </a:pPr>
            <a:endParaRPr lang="pt-BR" sz="2000" b="1" dirty="0" smtClean="0"/>
          </a:p>
          <a:p>
            <a:pPr algn="just">
              <a:buNone/>
            </a:pPr>
            <a:endParaRPr lang="pt-BR" sz="2000" b="1" dirty="0"/>
          </a:p>
          <a:p>
            <a:pPr algn="just">
              <a:buNone/>
            </a:pPr>
            <a:endParaRPr lang="pt-BR" sz="2000" b="1" dirty="0" smtClean="0"/>
          </a:p>
        </p:txBody>
      </p:sp>
    </p:spTree>
    <p:extLst>
      <p:ext uri="{BB962C8B-B14F-4D97-AF65-F5344CB8AC3E}">
        <p14:creationId xmlns:p14="http://schemas.microsoft.com/office/powerpoint/2010/main" val="2022841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2705512940"/>
              </p:ext>
            </p:extLst>
          </p:nvPr>
        </p:nvGraphicFramePr>
        <p:xfrm>
          <a:off x="457200" y="1916832"/>
          <a:ext cx="8363272" cy="422996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ela 1"/>
          <p:cNvGraphicFramePr>
            <a:graphicFrameLocks noGrp="1"/>
          </p:cNvGraphicFramePr>
          <p:nvPr>
            <p:extLst>
              <p:ext uri="{D42A27DB-BD31-4B8C-83A1-F6EECF244321}">
                <p14:modId xmlns:p14="http://schemas.microsoft.com/office/powerpoint/2010/main" val="3384195849"/>
              </p:ext>
            </p:extLst>
          </p:nvPr>
        </p:nvGraphicFramePr>
        <p:xfrm>
          <a:off x="1403648" y="1052736"/>
          <a:ext cx="6696744" cy="907157"/>
        </p:xfrm>
        <a:graphic>
          <a:graphicData uri="http://schemas.openxmlformats.org/drawingml/2006/table">
            <a:tbl>
              <a:tblPr>
                <a:tableStyleId>{5C22544A-7EE6-4342-B048-85BDC9FD1C3A}</a:tableStyleId>
              </a:tblPr>
              <a:tblGrid>
                <a:gridCol w="3155864"/>
                <a:gridCol w="3540880"/>
              </a:tblGrid>
              <a:tr h="600119">
                <a:tc>
                  <a:txBody>
                    <a:bodyPr/>
                    <a:lstStyle/>
                    <a:p>
                      <a:pPr algn="ctr" fontAlgn="ctr"/>
                      <a:r>
                        <a:rPr lang="pt-BR" sz="1400" u="none" strike="noStrike">
                          <a:effectLst/>
                        </a:rPr>
                        <a:t>MUNICÍPIOS QUE ATINGIRAM AS METAS</a:t>
                      </a:r>
                      <a:endParaRPr lang="pt-BR" sz="1400" b="0" i="0" u="none" strike="noStrike">
                        <a:solidFill>
                          <a:srgbClr val="000000"/>
                        </a:solidFill>
                        <a:effectLst/>
                        <a:latin typeface="Calibri"/>
                      </a:endParaRPr>
                    </a:p>
                  </a:txBody>
                  <a:tcPr marL="9525" marR="9525" marT="9525" marB="0" anchor="ctr"/>
                </a:tc>
                <a:tc>
                  <a:txBody>
                    <a:bodyPr/>
                    <a:lstStyle/>
                    <a:p>
                      <a:pPr algn="ctr" fontAlgn="ctr"/>
                      <a:r>
                        <a:rPr lang="pt-BR" sz="1400" u="none" strike="noStrike">
                          <a:effectLst/>
                        </a:rPr>
                        <a:t>MUNICÍPIOS QUE NÃO ATINGIRAM AS METAS</a:t>
                      </a:r>
                      <a:endParaRPr lang="pt-BR" sz="1400" b="0" i="0" u="none" strike="noStrike">
                        <a:solidFill>
                          <a:srgbClr val="000000"/>
                        </a:solidFill>
                        <a:effectLst/>
                        <a:latin typeface="Calibri"/>
                      </a:endParaRPr>
                    </a:p>
                  </a:txBody>
                  <a:tcPr marL="9525" marR="9525" marT="9525" marB="0" anchor="ctr"/>
                </a:tc>
              </a:tr>
              <a:tr h="307038">
                <a:tc>
                  <a:txBody>
                    <a:bodyPr/>
                    <a:lstStyle/>
                    <a:p>
                      <a:pPr algn="ctr" fontAlgn="ctr"/>
                      <a:r>
                        <a:rPr lang="pt-BR" sz="1400" u="none" strike="noStrike" dirty="0" smtClean="0">
                          <a:effectLst/>
                        </a:rPr>
                        <a:t>30 (32,6%)</a:t>
                      </a:r>
                      <a:endParaRPr lang="pt-BR" sz="1400" b="0" i="0" u="none" strike="noStrike" dirty="0">
                        <a:solidFill>
                          <a:srgbClr val="000000"/>
                        </a:solidFill>
                        <a:effectLst/>
                        <a:latin typeface="Calibri"/>
                      </a:endParaRPr>
                    </a:p>
                  </a:txBody>
                  <a:tcPr marL="9525" marR="9525" marT="9525" marB="0" anchor="ctr"/>
                </a:tc>
                <a:tc>
                  <a:txBody>
                    <a:bodyPr/>
                    <a:lstStyle/>
                    <a:p>
                      <a:pPr algn="ctr" fontAlgn="ctr"/>
                      <a:r>
                        <a:rPr lang="pt-BR" sz="1400" u="none" strike="noStrike" dirty="0" smtClean="0">
                          <a:effectLst/>
                        </a:rPr>
                        <a:t>62 (67,4%)</a:t>
                      </a:r>
                      <a:endParaRPr lang="pt-BR" sz="14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1943641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467544" y="1651000"/>
            <a:ext cx="8136904" cy="428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eaLnBrk="1" hangingPunct="1">
              <a:spcAft>
                <a:spcPts val="1713"/>
              </a:spcAft>
            </a:pPr>
            <a:r>
              <a:rPr lang="pt-BR" altLang="pt-BR" sz="2000" b="1" dirty="0">
                <a:latin typeface="+mn-lt"/>
                <a:cs typeface="Tahoma" pitchFamily="34" charset="0"/>
              </a:rPr>
              <a:t>Portaria nº 183/2014 – </a:t>
            </a:r>
            <a:r>
              <a:rPr lang="pt-BR" altLang="pt-BR" sz="2000" dirty="0">
                <a:latin typeface="+mn-lt"/>
                <a:cs typeface="Tahoma" pitchFamily="34" charset="0"/>
              </a:rPr>
              <a:t>Regulamenta o incentivo financeiro de custeio para implantação e manutenção de ações e serviços públicos estratégicos de vigilância em saúde, previsto no art. 18 da Portaria 1378/2013, com a definição </a:t>
            </a:r>
            <a:r>
              <a:rPr lang="pt-BR" altLang="pt-BR" sz="2000" dirty="0" smtClean="0">
                <a:latin typeface="+mn-lt"/>
                <a:cs typeface="Tahoma" pitchFamily="34" charset="0"/>
              </a:rPr>
              <a:t>dos critérios de financiamento, monitoramento e avaliação.</a:t>
            </a:r>
          </a:p>
          <a:p>
            <a:pPr algn="just"/>
            <a:r>
              <a:rPr lang="pt-BR" sz="2000" dirty="0" smtClean="0">
                <a:latin typeface="+mn-lt"/>
              </a:rPr>
              <a:t>Objetivo </a:t>
            </a:r>
            <a:r>
              <a:rPr lang="pt-BR" sz="2000" dirty="0">
                <a:latin typeface="+mn-lt"/>
              </a:rPr>
              <a:t>financiar, no âmbito da vigilância em saúde, a implantação e</a:t>
            </a:r>
          </a:p>
          <a:p>
            <a:pPr algn="just"/>
            <a:r>
              <a:rPr lang="pt-BR" sz="2000" dirty="0">
                <a:latin typeface="+mn-lt"/>
              </a:rPr>
              <a:t>manutenção das seguintes ações e serviços públicos estratégicos:</a:t>
            </a:r>
          </a:p>
          <a:p>
            <a:pPr algn="just"/>
            <a:r>
              <a:rPr lang="pt-BR" sz="2000" dirty="0">
                <a:latin typeface="+mn-lt"/>
              </a:rPr>
              <a:t>I - Vigilância Epidemiológica Hospitalar (VEH);</a:t>
            </a:r>
          </a:p>
          <a:p>
            <a:pPr algn="just"/>
            <a:r>
              <a:rPr lang="pt-BR" sz="2000" dirty="0">
                <a:latin typeface="+mn-lt"/>
              </a:rPr>
              <a:t>II - Serviço de Verificação de Óbito (SVO);</a:t>
            </a:r>
          </a:p>
          <a:p>
            <a:pPr algn="just"/>
            <a:r>
              <a:rPr lang="pt-BR" sz="2000" dirty="0">
                <a:latin typeface="+mn-lt"/>
              </a:rPr>
              <a:t>III - Registro de Câncer de Base Populacional (RCBP);</a:t>
            </a:r>
          </a:p>
          <a:p>
            <a:pPr algn="just"/>
            <a:r>
              <a:rPr lang="pt-BR" sz="2000" dirty="0">
                <a:latin typeface="+mn-lt"/>
              </a:rPr>
              <a:t>IV - Vigilância Sentinela da Influenza;</a:t>
            </a:r>
          </a:p>
          <a:p>
            <a:pPr algn="just"/>
            <a:r>
              <a:rPr lang="pt-BR" sz="2000" dirty="0">
                <a:latin typeface="+mn-lt"/>
              </a:rPr>
              <a:t>V - Projeto Vida no Trânsito;</a:t>
            </a:r>
          </a:p>
          <a:p>
            <a:pPr algn="just"/>
            <a:r>
              <a:rPr lang="pt-BR" sz="2000" dirty="0">
                <a:latin typeface="+mn-lt"/>
              </a:rPr>
              <a:t>VI - Programa Academia da Saúde; e</a:t>
            </a:r>
          </a:p>
          <a:p>
            <a:pPr algn="just"/>
            <a:r>
              <a:rPr lang="pt-BR" sz="2000" dirty="0">
                <a:latin typeface="+mn-lt"/>
              </a:rPr>
              <a:t>VII - Laboratórios Centrais de Saúde Pública (LACEN).</a:t>
            </a:r>
            <a:endParaRPr lang="pt-BR" altLang="pt-BR" sz="2000" b="1" dirty="0">
              <a:latin typeface="+mn-lt"/>
              <a:cs typeface="Tahoma" pitchFamily="34" charset="0"/>
            </a:endParaRPr>
          </a:p>
        </p:txBody>
      </p:sp>
    </p:spTree>
    <p:extLst>
      <p:ext uri="{BB962C8B-B14F-4D97-AF65-F5344CB8AC3E}">
        <p14:creationId xmlns:p14="http://schemas.microsoft.com/office/powerpoint/2010/main" val="30658771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1747" name="Rectangle 3"/>
          <p:cNvSpPr>
            <a:spLocks noGrp="1" noChangeArrowheads="1"/>
          </p:cNvSpPr>
          <p:nvPr>
            <p:ph idx="1"/>
          </p:nvPr>
        </p:nvSpPr>
        <p:spPr>
          <a:xfrm>
            <a:off x="457200" y="1790700"/>
            <a:ext cx="8229600" cy="4662488"/>
          </a:xfrm>
        </p:spPr>
        <p:txBody>
          <a:bodyPr>
            <a:normAutofit fontScale="62500" lnSpcReduction="20000"/>
          </a:bodyPr>
          <a:lstStyle/>
          <a:p>
            <a:pPr marL="0" indent="0" algn="just">
              <a:buNone/>
            </a:pPr>
            <a:r>
              <a:rPr lang="pt-BR" dirty="0" smtClean="0"/>
              <a:t>Para </a:t>
            </a:r>
            <a:r>
              <a:rPr lang="pt-BR" dirty="0"/>
              <a:t>habilitar-se ao recebimento de incentivo </a:t>
            </a:r>
            <a:r>
              <a:rPr lang="pt-BR" dirty="0" smtClean="0"/>
              <a:t>financeiro de </a:t>
            </a:r>
            <a:r>
              <a:rPr lang="pt-BR" dirty="0"/>
              <a:t>custeio referente às ações e serviços públicos estratégicos </a:t>
            </a:r>
            <a:r>
              <a:rPr lang="pt-BR" dirty="0" smtClean="0"/>
              <a:t>de vigilância </a:t>
            </a:r>
            <a:r>
              <a:rPr lang="pt-BR" dirty="0"/>
              <a:t>em saúde discriminados no art. 2º, o ente federativo </a:t>
            </a:r>
            <a:r>
              <a:rPr lang="pt-BR" dirty="0" smtClean="0"/>
              <a:t>deverá:</a:t>
            </a:r>
          </a:p>
          <a:p>
            <a:pPr marL="0" indent="0" algn="just">
              <a:buNone/>
            </a:pPr>
            <a:r>
              <a:rPr lang="pt-BR" dirty="0" smtClean="0"/>
              <a:t>I </a:t>
            </a:r>
            <a:r>
              <a:rPr lang="pt-BR" dirty="0"/>
              <a:t>- assinar os termos de compromisso constantes dos </a:t>
            </a:r>
            <a:r>
              <a:rPr lang="pt-BR" dirty="0" smtClean="0"/>
              <a:t>anexos I </a:t>
            </a:r>
            <a:r>
              <a:rPr lang="pt-BR" dirty="0"/>
              <a:t>e II a esta Portaria, afirmando possuir condições para o </a:t>
            </a:r>
            <a:r>
              <a:rPr lang="pt-BR" dirty="0" smtClean="0"/>
              <a:t>cumprimento de </a:t>
            </a:r>
            <a:r>
              <a:rPr lang="pt-BR" dirty="0"/>
              <a:t>todos os requisitos de habilitação e manutenção de </a:t>
            </a:r>
            <a:r>
              <a:rPr lang="pt-BR" dirty="0" smtClean="0"/>
              <a:t>cada serviço </a:t>
            </a:r>
            <a:r>
              <a:rPr lang="pt-BR" dirty="0"/>
              <a:t>estratégico descrito nesta Portaria, cujo incentivo </a:t>
            </a:r>
            <a:r>
              <a:rPr lang="pt-BR" dirty="0" smtClean="0"/>
              <a:t>financeiro tenha </a:t>
            </a:r>
            <a:r>
              <a:rPr lang="pt-BR" dirty="0"/>
              <a:t>solicitado, de acordo com as normas constantes nos </a:t>
            </a:r>
            <a:r>
              <a:rPr lang="pt-BR" dirty="0" smtClean="0"/>
              <a:t>Capítulos </a:t>
            </a:r>
            <a:r>
              <a:rPr lang="it-IT" dirty="0" smtClean="0"/>
              <a:t>II</a:t>
            </a:r>
            <a:r>
              <a:rPr lang="it-IT" dirty="0"/>
              <a:t>, III, IV, V, VI e VII;</a:t>
            </a:r>
          </a:p>
          <a:p>
            <a:pPr marL="0" indent="0" algn="just">
              <a:buNone/>
            </a:pPr>
            <a:r>
              <a:rPr lang="pt-BR" dirty="0"/>
              <a:t>II - assumir as responsabilidades específicas às ações a </a:t>
            </a:r>
            <a:r>
              <a:rPr lang="pt-BR" dirty="0" smtClean="0"/>
              <a:t>serem desenvolvidas </a:t>
            </a:r>
            <a:r>
              <a:rPr lang="pt-BR" dirty="0"/>
              <a:t>e aos serviços a serem executados; e</a:t>
            </a:r>
          </a:p>
          <a:p>
            <a:pPr marL="0" indent="0" algn="just">
              <a:buNone/>
            </a:pPr>
            <a:r>
              <a:rPr lang="pt-BR" dirty="0"/>
              <a:t>III - indicar as ações e serviços estratégicos para os </a:t>
            </a:r>
            <a:r>
              <a:rPr lang="pt-BR" dirty="0" smtClean="0"/>
              <a:t>quais solicita </a:t>
            </a:r>
            <a:r>
              <a:rPr lang="pt-BR" dirty="0"/>
              <a:t>o recebimento do incentivo financeiro, não havendo </a:t>
            </a:r>
            <a:r>
              <a:rPr lang="pt-BR" dirty="0" smtClean="0"/>
              <a:t>limitação quantitativa</a:t>
            </a:r>
            <a:r>
              <a:rPr lang="pt-BR" dirty="0"/>
              <a:t>.</a:t>
            </a:r>
            <a:r>
              <a:rPr lang="pt-BR" altLang="pt-BR" b="1" dirty="0" smtClean="0">
                <a:cs typeface="Times New Roman" pitchFamily="18" charset="0"/>
              </a:rPr>
              <a:t>  </a:t>
            </a:r>
          </a:p>
          <a:p>
            <a:pPr hangingPunct="1">
              <a:buFont typeface="Wingdings 2" pitchFamily="18" charset="2"/>
              <a:buNone/>
            </a:pPr>
            <a:endParaRPr lang="pt-BR" altLang="pt-BR" sz="2400" b="1" dirty="0" smtClean="0">
              <a:cs typeface="Times New Roman" pitchFamily="18" charset="0"/>
            </a:endParaRPr>
          </a:p>
          <a:p>
            <a:pPr hangingPunct="1">
              <a:buFont typeface="Wingdings 2" pitchFamily="18" charset="2"/>
              <a:buNone/>
            </a:pPr>
            <a:endParaRPr lang="pt-BR" altLang="pt-BR" sz="2400" b="1" dirty="0" smtClean="0">
              <a:cs typeface="Times New Roman" pitchFamily="18" charset="0"/>
            </a:endParaRPr>
          </a:p>
          <a:p>
            <a:pPr hangingPunct="1">
              <a:buFont typeface="Wingdings 2" pitchFamily="18" charset="2"/>
              <a:buNone/>
            </a:pPr>
            <a:endParaRPr lang="pt-BR" altLang="pt-BR" sz="2400" b="1" dirty="0" smtClean="0">
              <a:cs typeface="Times New Roman" pitchFamily="18" charset="0"/>
            </a:endParaRPr>
          </a:p>
          <a:p>
            <a:pPr hangingPunct="1">
              <a:buFont typeface="Wingdings 2" pitchFamily="18" charset="2"/>
              <a:buNone/>
            </a:pPr>
            <a:endParaRPr lang="pt-BR" altLang="pt-BR" sz="2400" b="1" dirty="0" smtClean="0">
              <a:cs typeface="Times New Roman" pitchFamily="18" charset="0"/>
            </a:endParaRPr>
          </a:p>
          <a:p>
            <a:pPr hangingPunct="1">
              <a:buFont typeface="Wingdings 2" pitchFamily="18" charset="2"/>
              <a:buNone/>
            </a:pPr>
            <a:r>
              <a:rPr lang="pt-BR" altLang="pt-BR" sz="2200" b="1" dirty="0" smtClean="0">
                <a:latin typeface="Tahoma" pitchFamily="34" charset="0"/>
                <a:cs typeface="Tahoma" pitchFamily="34" charset="0"/>
              </a:rPr>
              <a:t>    </a:t>
            </a:r>
          </a:p>
          <a:p>
            <a:pPr algn="just" hangingPunct="1">
              <a:buFont typeface="Wingdings 2" pitchFamily="18" charset="2"/>
              <a:buNone/>
            </a:pPr>
            <a:r>
              <a:rPr lang="pt-BR" altLang="pt-BR" sz="2200" b="1" dirty="0" smtClean="0">
                <a:latin typeface="Tahoma" pitchFamily="34" charset="0"/>
                <a:cs typeface="Tahoma" pitchFamily="34" charset="0"/>
              </a:rPr>
              <a:t>	</a:t>
            </a:r>
          </a:p>
        </p:txBody>
      </p:sp>
    </p:spTree>
    <p:extLst>
      <p:ext uri="{BB962C8B-B14F-4D97-AF65-F5344CB8AC3E}">
        <p14:creationId xmlns:p14="http://schemas.microsoft.com/office/powerpoint/2010/main" val="3886887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467544" y="1651000"/>
            <a:ext cx="8136904"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b="1" dirty="0" smtClean="0">
                <a:latin typeface="+mn-lt"/>
              </a:rPr>
              <a:t>PORTARIA </a:t>
            </a:r>
            <a:r>
              <a:rPr lang="pt-BR" sz="2000" b="1" dirty="0">
                <a:latin typeface="+mn-lt"/>
              </a:rPr>
              <a:t>Nº 1.025, DE 21 DE JULHO DE 2015 </a:t>
            </a:r>
            <a:r>
              <a:rPr lang="pt-BR" altLang="pt-BR" sz="2000" b="1" dirty="0" smtClean="0">
                <a:latin typeface="+mn-lt"/>
                <a:cs typeface="Tahoma" pitchFamily="34" charset="0"/>
              </a:rPr>
              <a:t>–  </a:t>
            </a:r>
            <a:r>
              <a:rPr lang="pt-BR" sz="2000" dirty="0" smtClean="0">
                <a:latin typeface="+mn-lt"/>
              </a:rPr>
              <a:t>Define </a:t>
            </a:r>
            <a:r>
              <a:rPr lang="pt-BR" sz="2000" dirty="0">
                <a:latin typeface="+mn-lt"/>
              </a:rPr>
              <a:t>o quantitativo máximo de Agentes de Combate às Endemias (ACE) passível de contratação com o auxílio da Assistência Financeira Complementar (AFC) da União, de acordo com os parâmetros e diretrizes estabelecidos no art. 2º do Decreto nº 8.474, de 22 de junho de 2015. </a:t>
            </a:r>
            <a:endParaRPr lang="pt-BR" sz="2000" dirty="0" smtClean="0">
              <a:latin typeface="+mn-lt"/>
            </a:endParaRPr>
          </a:p>
          <a:p>
            <a:endParaRPr lang="pt-BR" sz="2000" dirty="0">
              <a:latin typeface="+mn-lt"/>
            </a:endParaRPr>
          </a:p>
          <a:p>
            <a:pPr algn="just"/>
            <a:r>
              <a:rPr lang="pt-BR" sz="2000" dirty="0" smtClean="0">
                <a:latin typeface="+mn-lt"/>
              </a:rPr>
              <a:t>O </a:t>
            </a:r>
            <a:r>
              <a:rPr lang="pt-BR" sz="2000" dirty="0">
                <a:latin typeface="+mn-lt"/>
              </a:rPr>
              <a:t>quantitativo </a:t>
            </a:r>
            <a:r>
              <a:rPr lang="pt-BR" sz="2000" dirty="0" smtClean="0">
                <a:latin typeface="+mn-lt"/>
              </a:rPr>
              <a:t>máximo encontra-se </a:t>
            </a:r>
            <a:r>
              <a:rPr lang="pt-BR" sz="2000" dirty="0">
                <a:latin typeface="+mn-lt"/>
              </a:rPr>
              <a:t>na forma de lista disponível no sítio eletrônico do Ministério da Saúde, cujo acesso pode ser realizado pelo endereço eletrônico www.saude.gov.br/</a:t>
            </a:r>
            <a:r>
              <a:rPr lang="pt-BR" sz="2000" dirty="0" err="1">
                <a:latin typeface="+mn-lt"/>
              </a:rPr>
              <a:t>svs</a:t>
            </a:r>
            <a:r>
              <a:rPr lang="pt-BR" sz="2000" dirty="0">
                <a:latin typeface="+mn-lt"/>
              </a:rPr>
              <a:t>. </a:t>
            </a:r>
            <a:endParaRPr lang="pt-BR" altLang="pt-BR" sz="2000" b="1" dirty="0">
              <a:latin typeface="+mn-lt"/>
              <a:cs typeface="Tahoma" pitchFamily="34" charset="0"/>
            </a:endParaRPr>
          </a:p>
        </p:txBody>
      </p:sp>
    </p:spTree>
    <p:extLst>
      <p:ext uri="{BB962C8B-B14F-4D97-AF65-F5344CB8AC3E}">
        <p14:creationId xmlns:p14="http://schemas.microsoft.com/office/powerpoint/2010/main" val="28657907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1456323"/>
            <a:ext cx="8496944"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dirty="0" smtClean="0">
                <a:latin typeface="+mn-lt"/>
              </a:rPr>
              <a:t>Os </a:t>
            </a:r>
            <a:r>
              <a:rPr lang="pt-BR" sz="2000" dirty="0">
                <a:latin typeface="+mn-lt"/>
              </a:rPr>
              <a:t>parâmetros referentes à quantidade máxima de ACE passível de contratação, em função da população e das peculiaridades locais, estão relacionados às ações de campo de vigilância e controle de vetores e das endemias prevalentes em todo território nacional e considerarão: </a:t>
            </a:r>
          </a:p>
          <a:p>
            <a:pPr algn="just"/>
            <a:r>
              <a:rPr lang="pt-BR" sz="2000" dirty="0">
                <a:latin typeface="+mn-lt"/>
              </a:rPr>
              <a:t>I - o enfoque nas atividades de controle de vetores e de endemias mais prevalentes, considerados os perfis epidemiológico e demográfico da localidade; </a:t>
            </a:r>
          </a:p>
          <a:p>
            <a:pPr algn="just"/>
            <a:r>
              <a:rPr lang="pt-BR" sz="2000" dirty="0">
                <a:latin typeface="+mn-lt"/>
              </a:rPr>
              <a:t>II - a integração das ações dos ACE à equipe de Atenção Básica em Saúde; e </a:t>
            </a:r>
          </a:p>
          <a:p>
            <a:pPr algn="just"/>
            <a:r>
              <a:rPr lang="pt-BR" sz="2000" dirty="0">
                <a:latin typeface="+mn-lt"/>
              </a:rPr>
              <a:t>III - a garantia de, no mínimo, 1 (um) ACE por Município. </a:t>
            </a:r>
            <a:endParaRPr lang="pt-BR" sz="2000" dirty="0" smtClean="0">
              <a:latin typeface="+mn-lt"/>
            </a:endParaRPr>
          </a:p>
          <a:p>
            <a:pPr algn="just"/>
            <a:endParaRPr lang="pt-BR" sz="2000" dirty="0" smtClean="0">
              <a:latin typeface="+mn-lt"/>
            </a:endParaRPr>
          </a:p>
          <a:p>
            <a:pPr algn="just"/>
            <a:r>
              <a:rPr lang="pt-BR" sz="2000" dirty="0" smtClean="0">
                <a:latin typeface="+mn-lt"/>
              </a:rPr>
              <a:t>Os </a:t>
            </a:r>
            <a:r>
              <a:rPr lang="pt-BR" sz="2000" dirty="0">
                <a:latin typeface="+mn-lt"/>
              </a:rPr>
              <a:t>gestores municipais </a:t>
            </a:r>
            <a:r>
              <a:rPr lang="pt-BR" sz="2000" dirty="0" smtClean="0">
                <a:latin typeface="+mn-lt"/>
              </a:rPr>
              <a:t>são </a:t>
            </a:r>
            <a:r>
              <a:rPr lang="pt-BR" sz="2000" dirty="0">
                <a:latin typeface="+mn-lt"/>
              </a:rPr>
              <a:t>responsáveis pelo cadastro no Sistema Cadastro Nacional dos Estabelecimentos de Saúde (SCNES) dos seus respectivos </a:t>
            </a:r>
            <a:r>
              <a:rPr lang="pt-BR" sz="2000" dirty="0" smtClean="0">
                <a:latin typeface="+mn-lt"/>
              </a:rPr>
              <a:t>ACE.</a:t>
            </a:r>
          </a:p>
          <a:p>
            <a:pPr algn="just"/>
            <a:r>
              <a:rPr lang="pt-BR" sz="2000" dirty="0" smtClean="0">
                <a:latin typeface="+mn-lt"/>
              </a:rPr>
              <a:t> </a:t>
            </a:r>
            <a:endParaRPr lang="pt-BR" sz="2000" dirty="0">
              <a:latin typeface="+mn-lt"/>
            </a:endParaRPr>
          </a:p>
          <a:p>
            <a:pPr algn="just"/>
            <a:r>
              <a:rPr lang="pt-BR" sz="2000" dirty="0" smtClean="0">
                <a:latin typeface="+mn-lt"/>
              </a:rPr>
              <a:t>O </a:t>
            </a:r>
            <a:r>
              <a:rPr lang="pt-BR" sz="2000" dirty="0">
                <a:latin typeface="+mn-lt"/>
              </a:rPr>
              <a:t>cadastro do ACE será efetuado com utilização provisória do código da Classificação Brasileira de Ocupação (CBO) 5151-F1 - AGENTE DE COMBATE ÀS </a:t>
            </a:r>
            <a:r>
              <a:rPr lang="pt-BR" sz="2000" dirty="0" smtClean="0">
                <a:latin typeface="+mn-lt"/>
              </a:rPr>
              <a:t>ENDEMIAS</a:t>
            </a:r>
            <a:endParaRPr lang="pt-BR" altLang="pt-BR" sz="2000" b="1" dirty="0">
              <a:latin typeface="+mn-lt"/>
              <a:cs typeface="Tahoma" pitchFamily="34" charset="0"/>
            </a:endParaRPr>
          </a:p>
        </p:txBody>
      </p:sp>
    </p:spTree>
    <p:extLst>
      <p:ext uri="{BB962C8B-B14F-4D97-AF65-F5344CB8AC3E}">
        <p14:creationId xmlns:p14="http://schemas.microsoft.com/office/powerpoint/2010/main" val="30773124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1311146"/>
            <a:ext cx="8496944"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dirty="0">
                <a:latin typeface="+mn-lt"/>
              </a:rPr>
              <a:t>Para recebimento da Assistência Financeira Complementar (AFC), os gestores locais do SUS deverão: </a:t>
            </a:r>
          </a:p>
          <a:p>
            <a:pPr algn="just"/>
            <a:r>
              <a:rPr lang="pt-BR" sz="2000" dirty="0">
                <a:latin typeface="+mn-lt"/>
              </a:rPr>
              <a:t>I - comprovar, por meio do cadastro no SCNES, o vínculo direto dos ACE com o respectivo ente federativo e a realização da jornada de trabalho semanal de 40 (quarenta) horas; e </a:t>
            </a:r>
          </a:p>
          <a:p>
            <a:pPr algn="just"/>
            <a:r>
              <a:rPr lang="pt-BR" sz="2000" dirty="0">
                <a:latin typeface="+mn-lt"/>
              </a:rPr>
              <a:t>II - observar as atividades do ACE descritas no art. 4º da Lei nº 11.350, de 5 de outubro de 2006, e nas diretrizes das políticas de vigilância em saúde definidas nos atos normativos editados pelo Ministério da Saúde, tais como: </a:t>
            </a:r>
          </a:p>
          <a:p>
            <a:pPr algn="just"/>
            <a:r>
              <a:rPr lang="pt-BR" sz="2000" dirty="0">
                <a:latin typeface="+mn-lt"/>
              </a:rPr>
              <a:t>a) desenvolver ações educativas e de mobilização da comunidade relativas à prevenção e ao controle de doenças e agravos à saúde; </a:t>
            </a:r>
          </a:p>
          <a:p>
            <a:pPr algn="just"/>
            <a:r>
              <a:rPr lang="pt-BR" sz="2000" dirty="0">
                <a:latin typeface="+mn-lt"/>
              </a:rPr>
              <a:t>b) executar ações de prevenção e controle de doenças e agravos à saúde; </a:t>
            </a:r>
          </a:p>
          <a:p>
            <a:pPr algn="just"/>
            <a:r>
              <a:rPr lang="pt-BR" sz="2000" dirty="0">
                <a:latin typeface="+mn-lt"/>
              </a:rPr>
              <a:t>c) identificar casos suspeitos dos agravos e doenças agravos à saúde e encaminhar, quando indicado, para a unidade de saúde de referência, comunicando o fato à autoridade sanitária responsável; </a:t>
            </a:r>
          </a:p>
          <a:p>
            <a:pPr algn="just"/>
            <a:r>
              <a:rPr lang="pt-BR" sz="2000" dirty="0">
                <a:latin typeface="+mn-lt"/>
              </a:rPr>
              <a:t>d) divulgar informações para a comunidade sobre sinais e sintomas, riscos e agentes transmissores de doenças e medidas de prevenção individual e coletiva; </a:t>
            </a:r>
          </a:p>
        </p:txBody>
      </p:sp>
    </p:spTree>
    <p:extLst>
      <p:ext uri="{BB962C8B-B14F-4D97-AF65-F5344CB8AC3E}">
        <p14:creationId xmlns:p14="http://schemas.microsoft.com/office/powerpoint/2010/main" val="3585431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457200"/>
            <a:ext cx="7772400" cy="3619500"/>
          </a:xfrm>
        </p:spPr>
        <p:txBody>
          <a:bodyPr/>
          <a:lstStyle/>
          <a:p>
            <a:pPr algn="ctr" eaLnBrk="1" hangingPunct="1"/>
            <a:r>
              <a:rPr lang="pt-BR" altLang="pt-BR" b="1" dirty="0" smtClean="0"/>
              <a:t/>
            </a:r>
            <a:br>
              <a:rPr lang="pt-BR" altLang="pt-BR" b="1" dirty="0" smtClean="0"/>
            </a:br>
            <a:r>
              <a:rPr lang="pt-BR" altLang="pt-BR" b="1" dirty="0"/>
              <a:t/>
            </a:r>
            <a:br>
              <a:rPr lang="pt-BR" altLang="pt-BR" b="1" dirty="0"/>
            </a:br>
            <a:r>
              <a:rPr lang="pt-BR" altLang="pt-BR" b="1" dirty="0" smtClean="0"/>
              <a:t>A CONSTRUÇÃO DA VIGILÂNCIA EM SAÚDE</a:t>
            </a:r>
            <a:endParaRPr lang="pt-BR" altLang="pt-BR" dirty="0" smtClean="0"/>
          </a:p>
        </p:txBody>
      </p:sp>
      <p:sp>
        <p:nvSpPr>
          <p:cNvPr id="2" name="Espaço Reservado para Conteúdo 1"/>
          <p:cNvSpPr>
            <a:spLocks noGrp="1"/>
          </p:cNvSpPr>
          <p:nvPr>
            <p:ph idx="1"/>
          </p:nvPr>
        </p:nvSpPr>
        <p:spPr>
          <a:xfrm>
            <a:off x="457200" y="2276873"/>
            <a:ext cx="8229600" cy="1584176"/>
          </a:xfrm>
        </p:spPr>
        <p:txBody>
          <a:bodyPr/>
          <a:lstStyle/>
          <a:p>
            <a:pPr marL="0" indent="0">
              <a:buNone/>
            </a:pPr>
            <a:r>
              <a:rPr lang="pt-BR" dirty="0" smtClean="0"/>
              <a:t> </a:t>
            </a:r>
          </a:p>
          <a:p>
            <a:endParaRPr lang="pt-BR" dirty="0"/>
          </a:p>
          <a:p>
            <a:endParaRPr lang="pt-BR" dirty="0" smtClean="0"/>
          </a:p>
          <a:p>
            <a:endParaRPr lang="pt-BR" dirty="0" smtClean="0"/>
          </a:p>
          <a:p>
            <a:endParaRPr lang="pt-BR" dirty="0" smtClean="0"/>
          </a:p>
          <a:p>
            <a:endParaRPr lang="pt-BR" dirty="0"/>
          </a:p>
          <a:p>
            <a:endParaRPr lang="pt-BR" dirty="0"/>
          </a:p>
          <a:p>
            <a:endParaRPr lang="pt-BR" dirty="0"/>
          </a:p>
        </p:txBody>
      </p:sp>
    </p:spTree>
    <p:extLst>
      <p:ext uri="{BB962C8B-B14F-4D97-AF65-F5344CB8AC3E}">
        <p14:creationId xmlns:p14="http://schemas.microsoft.com/office/powerpoint/2010/main" val="162675563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980728"/>
            <a:ext cx="8496944"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dirty="0">
                <a:latin typeface="+mn-lt"/>
              </a:rPr>
              <a:t>e) executar ações de campo para pesquisa entomológica, </a:t>
            </a:r>
            <a:r>
              <a:rPr lang="pt-BR" sz="2000" dirty="0" err="1">
                <a:latin typeface="+mn-lt"/>
              </a:rPr>
              <a:t>malacológica</a:t>
            </a:r>
            <a:r>
              <a:rPr lang="pt-BR" sz="2000" dirty="0">
                <a:latin typeface="+mn-lt"/>
              </a:rPr>
              <a:t> e coleta de reservatórios de doenças; </a:t>
            </a:r>
          </a:p>
          <a:p>
            <a:pPr algn="just"/>
            <a:r>
              <a:rPr lang="pt-BR" sz="2000" dirty="0">
                <a:latin typeface="+mn-lt"/>
              </a:rPr>
              <a:t>f) realizar cadastramento e atualização da base de imóveis para planejamento e definição de estratégias de prevenção e controle de doenças; </a:t>
            </a:r>
          </a:p>
          <a:p>
            <a:pPr algn="just"/>
            <a:r>
              <a:rPr lang="pt-BR" sz="2000" dirty="0" smtClean="0">
                <a:latin typeface="+mn-lt"/>
              </a:rPr>
              <a:t>g</a:t>
            </a:r>
            <a:r>
              <a:rPr lang="pt-BR" sz="2000" dirty="0">
                <a:latin typeface="+mn-lt"/>
              </a:rPr>
              <a:t>) executar ações de prevenção e controle de doenças utilizando as medidas de controle químico e biológico, manejo ambiental e outras ações de manejo integrado de vetores; </a:t>
            </a:r>
          </a:p>
          <a:p>
            <a:pPr algn="just"/>
            <a:r>
              <a:rPr lang="pt-BR" sz="2000" dirty="0">
                <a:latin typeface="+mn-lt"/>
              </a:rPr>
              <a:t>h) executar ações de campo em projetos que visem avaliar novas metodologias de intervenção para prevenção e controle de doenças; </a:t>
            </a:r>
          </a:p>
          <a:p>
            <a:pPr algn="just"/>
            <a:r>
              <a:rPr lang="pt-BR" sz="2000" dirty="0">
                <a:latin typeface="+mn-lt"/>
              </a:rPr>
              <a:t>i) registrar as informações referentes às atividades executadas de acordo com as normas do SUS; </a:t>
            </a:r>
          </a:p>
          <a:p>
            <a:pPr algn="just"/>
            <a:r>
              <a:rPr lang="pt-BR" sz="2000" dirty="0">
                <a:latin typeface="+mn-lt"/>
              </a:rPr>
              <a:t>j) realizar identificação e cadastramento de situações que interfiram no curso das doenças ou que tenham importância epidemiológica relacionada principalmente aos fatores ambientais; e </a:t>
            </a:r>
          </a:p>
          <a:p>
            <a:pPr algn="just"/>
            <a:r>
              <a:rPr lang="pt-BR" sz="2000" dirty="0">
                <a:latin typeface="+mn-lt"/>
              </a:rPr>
              <a:t>k) mobilizar a comunidade para desenvolver medidas simples de manejo ambiental e outras formas de intervenção no ambiente para o controle de vetores. </a:t>
            </a:r>
            <a:endParaRPr lang="pt-BR" altLang="pt-BR" sz="2000" b="1" dirty="0">
              <a:latin typeface="+mn-lt"/>
              <a:cs typeface="Tahoma" pitchFamily="34" charset="0"/>
            </a:endParaRPr>
          </a:p>
        </p:txBody>
      </p:sp>
    </p:spTree>
    <p:extLst>
      <p:ext uri="{BB962C8B-B14F-4D97-AF65-F5344CB8AC3E}">
        <p14:creationId xmlns:p14="http://schemas.microsoft.com/office/powerpoint/2010/main" val="3588992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980728"/>
            <a:ext cx="8496944"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b="1" dirty="0" smtClean="0">
                <a:latin typeface="+mn-lt"/>
              </a:rPr>
              <a:t>Portaria nº 1.243/2015, DE 20 DE AGOSTO DE 2015 – </a:t>
            </a:r>
            <a:r>
              <a:rPr lang="pt-BR" sz="2000" dirty="0" smtClean="0">
                <a:latin typeface="+mn-lt"/>
              </a:rPr>
              <a:t>Define a forma de repasse dos recursos da Assistência Financeira Complementar </a:t>
            </a:r>
            <a:r>
              <a:rPr lang="pt-BR" sz="2000" dirty="0">
                <a:latin typeface="+mn-lt"/>
              </a:rPr>
              <a:t>(AFC</a:t>
            </a:r>
            <a:r>
              <a:rPr lang="pt-BR" sz="2000" dirty="0" smtClean="0">
                <a:latin typeface="+mn-lt"/>
              </a:rPr>
              <a:t>) da União para o cumprimento do piso salarial profissional dos Agentes de Combate de Endemias (ACE) e do Incentivo Financeiro para o fortalecimento de políticas afetas à atuação dos ACE, de que tratam os art. 9ºC e 9º D da Lei nº 11.350, de 05 de outubro de 2006.</a:t>
            </a:r>
          </a:p>
          <a:p>
            <a:pPr algn="just"/>
            <a:endParaRPr lang="pt-BR" altLang="pt-BR" sz="2000" b="1" dirty="0">
              <a:latin typeface="+mn-lt"/>
              <a:cs typeface="Tahoma" pitchFamily="34" charset="0"/>
            </a:endParaRPr>
          </a:p>
          <a:p>
            <a:pPr algn="just"/>
            <a:r>
              <a:rPr lang="pt-BR" sz="2000" dirty="0" smtClean="0">
                <a:latin typeface="+mn-lt"/>
              </a:rPr>
              <a:t>A </a:t>
            </a:r>
            <a:r>
              <a:rPr lang="pt-BR" sz="2000" dirty="0">
                <a:latin typeface="+mn-lt"/>
              </a:rPr>
              <a:t>AFC </a:t>
            </a:r>
            <a:r>
              <a:rPr lang="pt-BR" sz="2000" dirty="0" smtClean="0">
                <a:latin typeface="+mn-lt"/>
              </a:rPr>
              <a:t>corresponde </a:t>
            </a:r>
            <a:r>
              <a:rPr lang="pt-BR" sz="2000" dirty="0">
                <a:latin typeface="+mn-lt"/>
              </a:rPr>
              <a:t>a 95% (noventa e cinco por cento) do piso salarial nacional vigente do ACE </a:t>
            </a:r>
            <a:r>
              <a:rPr lang="pt-BR" sz="2000" dirty="0" smtClean="0">
                <a:latin typeface="+mn-lt"/>
              </a:rPr>
              <a:t>(</a:t>
            </a:r>
            <a:r>
              <a:rPr lang="pt-BR" sz="2000" dirty="0">
                <a:latin typeface="+mn-lt"/>
              </a:rPr>
              <a:t>R$ 1.014,00 (mil e quatorze reais) </a:t>
            </a:r>
            <a:r>
              <a:rPr lang="pt-BR" sz="2000" dirty="0" smtClean="0">
                <a:latin typeface="+mn-lt"/>
              </a:rPr>
              <a:t>mensais) de </a:t>
            </a:r>
            <a:r>
              <a:rPr lang="pt-BR" sz="2000" dirty="0">
                <a:latin typeface="+mn-lt"/>
              </a:rPr>
              <a:t>que trata o art. 9º-A da Lei nº 11.350, de 2006. </a:t>
            </a:r>
            <a:endParaRPr lang="pt-BR" sz="2000" dirty="0" smtClean="0">
              <a:latin typeface="+mn-lt"/>
            </a:endParaRPr>
          </a:p>
          <a:p>
            <a:pPr algn="just"/>
            <a:endParaRPr lang="pt-BR" sz="2000" dirty="0" smtClean="0">
              <a:latin typeface="+mn-lt"/>
            </a:endParaRPr>
          </a:p>
          <a:p>
            <a:r>
              <a:rPr lang="pt-BR" sz="2000" dirty="0" smtClean="0">
                <a:latin typeface="+mn-lt"/>
              </a:rPr>
              <a:t>O </a:t>
            </a:r>
            <a:r>
              <a:rPr lang="pt-BR" sz="2000" dirty="0">
                <a:latin typeface="+mn-lt"/>
              </a:rPr>
              <a:t>repasse dos recursos financeiros será efetuado periodicamente em cada exercício, que corresponderá a 12 (doze) parcelas mensais, incluindo-se mais 1 (uma) parcela adicional no último trimestre de cada ano. </a:t>
            </a:r>
            <a:endParaRPr lang="pt-BR" sz="2000" dirty="0" smtClean="0">
              <a:latin typeface="+mn-lt"/>
            </a:endParaRPr>
          </a:p>
          <a:p>
            <a:endParaRPr lang="pt-BR" sz="2000" dirty="0">
              <a:latin typeface="+mn-lt"/>
            </a:endParaRPr>
          </a:p>
          <a:p>
            <a:r>
              <a:rPr lang="pt-BR" sz="2000" dirty="0" smtClean="0">
                <a:latin typeface="+mn-lt"/>
              </a:rPr>
              <a:t>A parcela </a:t>
            </a:r>
            <a:r>
              <a:rPr lang="pt-BR" sz="2000" dirty="0">
                <a:latin typeface="+mn-lt"/>
              </a:rPr>
              <a:t>adicional será calculada com base no número de ACE registrados no SCNES no mês de novembro do ano vigente multiplicado pelo valor da AFC. </a:t>
            </a:r>
            <a:endParaRPr lang="pt-BR" sz="2000" dirty="0" smtClean="0">
              <a:latin typeface="+mn-lt"/>
            </a:endParaRPr>
          </a:p>
          <a:p>
            <a:endParaRPr lang="pt-BR" sz="2000" dirty="0">
              <a:latin typeface="+mn-lt"/>
            </a:endParaRPr>
          </a:p>
          <a:p>
            <a:pPr algn="just"/>
            <a:endParaRPr lang="pt-BR" sz="2000" dirty="0">
              <a:latin typeface="+mn-lt"/>
            </a:endParaRPr>
          </a:p>
        </p:txBody>
      </p:sp>
    </p:spTree>
    <p:extLst>
      <p:ext uri="{BB962C8B-B14F-4D97-AF65-F5344CB8AC3E}">
        <p14:creationId xmlns:p14="http://schemas.microsoft.com/office/powerpoint/2010/main" val="12137351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980728"/>
            <a:ext cx="8496944" cy="603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b="1" dirty="0" smtClean="0">
                <a:latin typeface="+mn-lt"/>
              </a:rPr>
              <a:t>Portaria nº 1.243/2015, DE 20 DE AGOSTO DE </a:t>
            </a:r>
            <a:r>
              <a:rPr lang="pt-BR" sz="2000" b="1" dirty="0" smtClean="0">
                <a:latin typeface="+mn-lt"/>
              </a:rPr>
              <a:t>2015</a:t>
            </a:r>
          </a:p>
          <a:p>
            <a:pPr algn="just"/>
            <a:endParaRPr lang="pt-BR" altLang="pt-BR" sz="2000" b="1" dirty="0">
              <a:latin typeface="+mn-lt"/>
              <a:cs typeface="Tahoma" pitchFamily="34" charset="0"/>
            </a:endParaRPr>
          </a:p>
          <a:p>
            <a:pPr algn="just"/>
            <a:r>
              <a:rPr lang="pt-BR" dirty="0" smtClean="0">
                <a:latin typeface="+mn-lt"/>
              </a:rPr>
              <a:t>O </a:t>
            </a:r>
            <a:r>
              <a:rPr lang="pt-BR" dirty="0">
                <a:latin typeface="+mn-lt"/>
              </a:rPr>
              <a:t>repasse de recursos financeiros nos termos desta Portaria será efetuado pelo Ministério da Saúde aos Estados, ao Distrito Federal e aos Municípios, por meio de AFC, proporcionalmente ao número de ACE cadastrados no SCNES que cumpram os requisitos da Lei nº 11.350, de 2006, até o quantitativo máximo de ACE passível de contratação nos termos da Portaria nº 1.025/GM/MS, de 21 de julho de 2015. </a:t>
            </a:r>
            <a:endParaRPr lang="pt-BR" dirty="0" smtClean="0">
              <a:latin typeface="+mn-lt"/>
            </a:endParaRPr>
          </a:p>
          <a:p>
            <a:pPr algn="just"/>
            <a:endParaRPr lang="pt-BR" dirty="0">
              <a:latin typeface="+mn-lt"/>
            </a:endParaRPr>
          </a:p>
          <a:p>
            <a:pPr algn="just"/>
            <a:r>
              <a:rPr lang="pt-BR" dirty="0" smtClean="0">
                <a:latin typeface="+mn-lt"/>
              </a:rPr>
              <a:t>O </a:t>
            </a:r>
            <a:r>
              <a:rPr lang="pt-BR" dirty="0">
                <a:latin typeface="+mn-lt"/>
              </a:rPr>
              <a:t>recurso financeiro a ser repassado na forma de AFC será deduzido do montante do Piso Fixo de Vigilância em Saúde (PFVS) vigente para o respectivo ente federativo na data de publicação desta Portaria, na medida em que os Estados, Distrito Federal e Municípios realizem o cadastro no Sistema Cadastro Nacional de Estabelecimentos de Saúde (SCNES). </a:t>
            </a:r>
          </a:p>
          <a:p>
            <a:pPr algn="just"/>
            <a:endParaRPr lang="pt-BR" dirty="0">
              <a:latin typeface="+mn-lt"/>
            </a:endParaRPr>
          </a:p>
          <a:p>
            <a:pPr algn="just"/>
            <a:r>
              <a:rPr lang="pt-BR" dirty="0" smtClean="0">
                <a:latin typeface="+mn-lt"/>
              </a:rPr>
              <a:t>Ministério </a:t>
            </a:r>
            <a:r>
              <a:rPr lang="pt-BR" dirty="0">
                <a:latin typeface="+mn-lt"/>
              </a:rPr>
              <a:t>da Saúde deduzirá até o limite de 50% (cinquenta por cento) dos recursos do PFVS do respectivo ente federativo. </a:t>
            </a:r>
            <a:r>
              <a:rPr lang="pt-BR" dirty="0" smtClean="0">
                <a:latin typeface="+mn-lt"/>
              </a:rPr>
              <a:t> Caso </a:t>
            </a:r>
            <a:r>
              <a:rPr lang="pt-BR" dirty="0">
                <a:latin typeface="+mn-lt"/>
              </a:rPr>
              <a:t>o limite estabelecido </a:t>
            </a:r>
            <a:r>
              <a:rPr lang="pt-BR" dirty="0" smtClean="0">
                <a:latin typeface="+mn-lt"/>
              </a:rPr>
              <a:t>seja </a:t>
            </a:r>
            <a:r>
              <a:rPr lang="pt-BR" dirty="0">
                <a:latin typeface="+mn-lt"/>
              </a:rPr>
              <a:t>ultrapassado, o Ministério da Saúde complementará os recursos financeiros na forma de AFC até o quantitativo máximo de ACE passível de contratação nos termos da Portaria nº 1.025/GM/MS, de 21 de julho de 2015. </a:t>
            </a:r>
          </a:p>
          <a:p>
            <a:pPr algn="just"/>
            <a:endParaRPr lang="pt-BR" sz="2000" dirty="0">
              <a:latin typeface="+mn-lt"/>
            </a:endParaRPr>
          </a:p>
          <a:p>
            <a:pPr algn="just"/>
            <a:endParaRPr lang="pt-BR" sz="2000" dirty="0">
              <a:latin typeface="+mn-lt"/>
            </a:endParaRPr>
          </a:p>
        </p:txBody>
      </p:sp>
    </p:spTree>
    <p:extLst>
      <p:ext uri="{BB962C8B-B14F-4D97-AF65-F5344CB8AC3E}">
        <p14:creationId xmlns:p14="http://schemas.microsoft.com/office/powerpoint/2010/main" val="22476040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980728"/>
            <a:ext cx="8496944"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b="1" dirty="0" smtClean="0">
                <a:latin typeface="+mn-lt"/>
              </a:rPr>
              <a:t>Portaria nº 1.243/2015, DE 20 DE AGOSTO DE </a:t>
            </a:r>
            <a:r>
              <a:rPr lang="pt-BR" sz="2000" b="1" dirty="0" smtClean="0">
                <a:latin typeface="+mn-lt"/>
              </a:rPr>
              <a:t>2015</a:t>
            </a:r>
          </a:p>
          <a:p>
            <a:pPr algn="just"/>
            <a:endParaRPr lang="pt-BR" altLang="pt-BR" sz="2000" b="1" dirty="0">
              <a:latin typeface="+mn-lt"/>
              <a:cs typeface="Tahoma" pitchFamily="34" charset="0"/>
            </a:endParaRPr>
          </a:p>
          <a:p>
            <a:pPr algn="just"/>
            <a:r>
              <a:rPr lang="pt-BR" sz="2000" dirty="0" smtClean="0">
                <a:latin typeface="+mn-lt"/>
              </a:rPr>
              <a:t>O </a:t>
            </a:r>
            <a:r>
              <a:rPr lang="pt-BR" sz="2000" dirty="0">
                <a:latin typeface="+mn-lt"/>
              </a:rPr>
              <a:t>valor mensal do incentivo financeiro para fortalecimento de políticas afetas à atuação de ACE de que trata o "caput" será de 5% (cinco por cento) sobre o valor do piso salarial de que trata o art. 9º-A da Lei nº 11.350, de 2006, por ACE que esteja com seu vínculo regularmente formalizado perante o respectivo ente federativo, observado o quantitativo máximo de ACE passível de contratação, nos termos desta Portaria nº 1.025/GM/MS, de 21 de julho de 2015 </a:t>
            </a:r>
          </a:p>
          <a:p>
            <a:pPr algn="just"/>
            <a:endParaRPr lang="pt-BR" sz="2000" dirty="0">
              <a:latin typeface="+mn-lt"/>
            </a:endParaRPr>
          </a:p>
          <a:p>
            <a:pPr algn="just"/>
            <a:r>
              <a:rPr lang="pt-BR" sz="2000" dirty="0" smtClean="0">
                <a:latin typeface="+mn-lt"/>
              </a:rPr>
              <a:t>O </a:t>
            </a:r>
            <a:r>
              <a:rPr lang="pt-BR" sz="2000" dirty="0">
                <a:latin typeface="+mn-lt"/>
              </a:rPr>
              <a:t>repasse dos recursos financeiros </a:t>
            </a:r>
            <a:r>
              <a:rPr lang="pt-BR" sz="2000" dirty="0" smtClean="0">
                <a:latin typeface="+mn-lt"/>
              </a:rPr>
              <a:t>será </a:t>
            </a:r>
            <a:r>
              <a:rPr lang="pt-BR" sz="2000" dirty="0">
                <a:latin typeface="+mn-lt"/>
              </a:rPr>
              <a:t>efetuado periodicamente em cada exercício, que corresponderá a 12 (doze) parcelas mensais. </a:t>
            </a:r>
          </a:p>
          <a:p>
            <a:pPr algn="just"/>
            <a:endParaRPr lang="pt-BR" sz="2000" dirty="0">
              <a:latin typeface="+mn-lt"/>
            </a:endParaRPr>
          </a:p>
          <a:p>
            <a:pPr algn="just"/>
            <a:endParaRPr lang="pt-BR" sz="2000" dirty="0">
              <a:latin typeface="+mn-lt"/>
            </a:endParaRPr>
          </a:p>
          <a:p>
            <a:pPr algn="just"/>
            <a:endParaRPr lang="pt-BR" sz="2000" dirty="0">
              <a:latin typeface="+mn-lt"/>
            </a:endParaRPr>
          </a:p>
          <a:p>
            <a:pPr algn="just"/>
            <a:endParaRPr lang="pt-BR" sz="2000" dirty="0">
              <a:latin typeface="+mn-lt"/>
            </a:endParaRPr>
          </a:p>
        </p:txBody>
      </p:sp>
    </p:spTree>
    <p:extLst>
      <p:ext uri="{BB962C8B-B14F-4D97-AF65-F5344CB8AC3E}">
        <p14:creationId xmlns:p14="http://schemas.microsoft.com/office/powerpoint/2010/main" val="25310699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980728"/>
            <a:ext cx="8496944"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b="1" dirty="0">
                <a:latin typeface="+mn-lt"/>
              </a:rPr>
              <a:t>PORTARIA No- 1.073, DE 23 DE JULHO DE </a:t>
            </a:r>
            <a:r>
              <a:rPr lang="pt-BR" sz="2000" b="1" dirty="0" smtClean="0">
                <a:latin typeface="+mn-lt"/>
              </a:rPr>
              <a:t>2015 – </a:t>
            </a:r>
            <a:r>
              <a:rPr lang="pt-BR" sz="2000" dirty="0" smtClean="0">
                <a:latin typeface="+mn-lt"/>
              </a:rPr>
              <a:t>Dispõe </a:t>
            </a:r>
            <a:r>
              <a:rPr lang="pt-BR" sz="2000" dirty="0">
                <a:latin typeface="+mn-lt"/>
              </a:rPr>
              <a:t>sobre a reprogramação e o remanejamento</a:t>
            </a:r>
            <a:r>
              <a:rPr lang="pt-BR" sz="2000" dirty="0" smtClean="0">
                <a:latin typeface="+mn-lt"/>
              </a:rPr>
              <a:t>, no </a:t>
            </a:r>
            <a:r>
              <a:rPr lang="pt-BR" sz="2000" dirty="0">
                <a:latin typeface="+mn-lt"/>
              </a:rPr>
              <a:t>âmbito dos blocos de </a:t>
            </a:r>
            <a:r>
              <a:rPr lang="pt-BR" sz="2000" dirty="0" smtClean="0">
                <a:latin typeface="+mn-lt"/>
              </a:rPr>
              <a:t>financiamento de </a:t>
            </a:r>
            <a:r>
              <a:rPr lang="pt-BR" sz="2000" dirty="0">
                <a:latin typeface="+mn-lt"/>
              </a:rPr>
              <a:t>que trata o art. 4º da </a:t>
            </a:r>
            <a:r>
              <a:rPr lang="pt-BR" sz="2000" dirty="0" smtClean="0">
                <a:latin typeface="+mn-lt"/>
              </a:rPr>
              <a:t>Portaria nº </a:t>
            </a:r>
            <a:r>
              <a:rPr lang="pt-BR" sz="2000" dirty="0">
                <a:latin typeface="+mn-lt"/>
              </a:rPr>
              <a:t>204/GM/MS, de 29 de janeiro de 2007</a:t>
            </a:r>
            <a:r>
              <a:rPr lang="pt-BR" sz="2000" dirty="0" smtClean="0">
                <a:latin typeface="+mn-lt"/>
              </a:rPr>
              <a:t>, de </a:t>
            </a:r>
            <a:r>
              <a:rPr lang="pt-BR" sz="2000" dirty="0">
                <a:latin typeface="+mn-lt"/>
              </a:rPr>
              <a:t>saldos financeiros disponíveis até 31 </a:t>
            </a:r>
            <a:r>
              <a:rPr lang="pt-BR" sz="2000" dirty="0" smtClean="0">
                <a:latin typeface="+mn-lt"/>
              </a:rPr>
              <a:t>de dezembro </a:t>
            </a:r>
            <a:r>
              <a:rPr lang="pt-BR" sz="2000" dirty="0">
                <a:latin typeface="+mn-lt"/>
              </a:rPr>
              <a:t>de 2014 nos Fundos de </a:t>
            </a:r>
            <a:r>
              <a:rPr lang="pt-BR" sz="2000" dirty="0" smtClean="0">
                <a:latin typeface="+mn-lt"/>
              </a:rPr>
              <a:t>Saúde dos </a:t>
            </a:r>
            <a:r>
              <a:rPr lang="pt-BR" sz="2000" dirty="0">
                <a:latin typeface="+mn-lt"/>
              </a:rPr>
              <a:t>Estados, do Distrito Federal e dos Municípios</a:t>
            </a:r>
            <a:r>
              <a:rPr lang="pt-BR" sz="2000" dirty="0" smtClean="0">
                <a:latin typeface="+mn-lt"/>
              </a:rPr>
              <a:t>.</a:t>
            </a:r>
          </a:p>
          <a:p>
            <a:pPr algn="just"/>
            <a:endParaRPr lang="pt-BR" sz="2000" dirty="0">
              <a:latin typeface="+mn-lt"/>
            </a:endParaRPr>
          </a:p>
          <a:p>
            <a:pPr algn="just"/>
            <a:r>
              <a:rPr lang="pt-BR" sz="2000" dirty="0" smtClean="0">
                <a:latin typeface="+mn-lt"/>
              </a:rPr>
              <a:t>A </a:t>
            </a:r>
            <a:r>
              <a:rPr lang="pt-BR" sz="2000" dirty="0">
                <a:latin typeface="+mn-lt"/>
              </a:rPr>
              <a:t>reprogramação e o remanejamento de </a:t>
            </a:r>
            <a:r>
              <a:rPr lang="pt-BR" sz="2000" dirty="0" smtClean="0">
                <a:latin typeface="+mn-lt"/>
              </a:rPr>
              <a:t>eventuais saldos </a:t>
            </a:r>
            <a:r>
              <a:rPr lang="pt-BR" sz="2000" dirty="0">
                <a:latin typeface="+mn-lt"/>
              </a:rPr>
              <a:t>financeiros disponíveis até 31 de dezembro de 2014 </a:t>
            </a:r>
            <a:r>
              <a:rPr lang="pt-BR" sz="2000" dirty="0" smtClean="0">
                <a:latin typeface="+mn-lt"/>
              </a:rPr>
              <a:t>poderão ser </a:t>
            </a:r>
            <a:r>
              <a:rPr lang="pt-BR" sz="2000" dirty="0">
                <a:latin typeface="+mn-lt"/>
              </a:rPr>
              <a:t>realizados pelas Secretarias de Saúde dos Estados, do </a:t>
            </a:r>
            <a:r>
              <a:rPr lang="pt-BR" sz="2000" dirty="0" smtClean="0">
                <a:latin typeface="+mn-lt"/>
              </a:rPr>
              <a:t>Distrito Federal </a:t>
            </a:r>
            <a:r>
              <a:rPr lang="pt-BR" sz="2000" dirty="0">
                <a:latin typeface="+mn-lt"/>
              </a:rPr>
              <a:t>e dos Municípios nas seguintes hipóteses:</a:t>
            </a:r>
          </a:p>
          <a:p>
            <a:pPr algn="just"/>
            <a:r>
              <a:rPr lang="pt-BR" sz="2000" dirty="0">
                <a:latin typeface="+mn-lt"/>
              </a:rPr>
              <a:t>I - a reprogramação poderá ser realizada para o custeio </a:t>
            </a:r>
            <a:r>
              <a:rPr lang="pt-BR" sz="2000" dirty="0" smtClean="0">
                <a:latin typeface="+mn-lt"/>
              </a:rPr>
              <a:t>de ações </a:t>
            </a:r>
            <a:r>
              <a:rPr lang="pt-BR" sz="2000" dirty="0">
                <a:latin typeface="+mn-lt"/>
              </a:rPr>
              <a:t>e serviços de saúde no mesmo bloco de financiamento no </a:t>
            </a:r>
            <a:r>
              <a:rPr lang="pt-BR" sz="2000" dirty="0" smtClean="0">
                <a:latin typeface="+mn-lt"/>
              </a:rPr>
              <a:t>qual houve </a:t>
            </a:r>
            <a:r>
              <a:rPr lang="pt-BR" sz="2000" dirty="0">
                <a:latin typeface="+mn-lt"/>
              </a:rPr>
              <a:t>saldo financeiro disponível; e</a:t>
            </a:r>
          </a:p>
          <a:p>
            <a:pPr algn="just"/>
            <a:r>
              <a:rPr lang="pt-BR" sz="2000" dirty="0">
                <a:latin typeface="+mn-lt"/>
              </a:rPr>
              <a:t>II - o remanejamento poderá ser realizado para blocos de </a:t>
            </a:r>
            <a:r>
              <a:rPr lang="pt-BR" sz="2000" dirty="0" smtClean="0">
                <a:latin typeface="+mn-lt"/>
              </a:rPr>
              <a:t>financiamento diversos </a:t>
            </a:r>
            <a:r>
              <a:rPr lang="pt-BR" sz="2000" dirty="0">
                <a:latin typeface="+mn-lt"/>
              </a:rPr>
              <a:t>daquele no qual houve saldo financeiro disponível.</a:t>
            </a:r>
          </a:p>
        </p:txBody>
      </p:sp>
    </p:spTree>
    <p:extLst>
      <p:ext uri="{BB962C8B-B14F-4D97-AF65-F5344CB8AC3E}">
        <p14:creationId xmlns:p14="http://schemas.microsoft.com/office/powerpoint/2010/main" val="19765743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1168291"/>
            <a:ext cx="8496944"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dirty="0" smtClean="0">
                <a:latin typeface="+mn-lt"/>
              </a:rPr>
              <a:t>É vedado </a:t>
            </a:r>
            <a:r>
              <a:rPr lang="pt-BR" sz="2000" dirty="0">
                <a:latin typeface="+mn-lt"/>
              </a:rPr>
              <a:t>o remanejamento </a:t>
            </a:r>
            <a:r>
              <a:rPr lang="pt-BR" sz="2000" dirty="0" smtClean="0">
                <a:latin typeface="+mn-lt"/>
              </a:rPr>
              <a:t>de </a:t>
            </a:r>
            <a:r>
              <a:rPr lang="pt-BR" sz="2000" dirty="0">
                <a:latin typeface="+mn-lt"/>
              </a:rPr>
              <a:t>eventuais saldos financeiros disponíveis </a:t>
            </a:r>
            <a:r>
              <a:rPr lang="pt-BR" sz="2000" dirty="0" smtClean="0">
                <a:latin typeface="+mn-lt"/>
              </a:rPr>
              <a:t>no âmbito </a:t>
            </a:r>
            <a:r>
              <a:rPr lang="pt-BR" sz="2000" dirty="0">
                <a:latin typeface="+mn-lt"/>
              </a:rPr>
              <a:t>do Bloco de Atenção Básica, do Bloco de Atenção de </a:t>
            </a:r>
            <a:r>
              <a:rPr lang="pt-BR" sz="2000" dirty="0" smtClean="0">
                <a:latin typeface="+mn-lt"/>
              </a:rPr>
              <a:t>Média e </a:t>
            </a:r>
            <a:r>
              <a:rPr lang="pt-BR" sz="2000" dirty="0">
                <a:latin typeface="+mn-lt"/>
              </a:rPr>
              <a:t>Alta Complexidade Ambulatorial e Hospitalar e do Bloco de </a:t>
            </a:r>
            <a:r>
              <a:rPr lang="pt-BR" sz="2000" dirty="0" smtClean="0">
                <a:latin typeface="+mn-lt"/>
              </a:rPr>
              <a:t>Investimentos na </a:t>
            </a:r>
            <a:r>
              <a:rPr lang="pt-BR" sz="2000" dirty="0">
                <a:latin typeface="+mn-lt"/>
              </a:rPr>
              <a:t>Rede de Serviços de </a:t>
            </a:r>
            <a:r>
              <a:rPr lang="pt-BR" sz="2000" dirty="0" smtClean="0">
                <a:latin typeface="+mn-lt"/>
              </a:rPr>
              <a:t>Saúde. </a:t>
            </a:r>
            <a:endParaRPr lang="pt-BR" sz="2000" dirty="0">
              <a:latin typeface="+mn-lt"/>
            </a:endParaRPr>
          </a:p>
          <a:p>
            <a:endParaRPr lang="pt-BR" sz="2000" dirty="0" smtClean="0">
              <a:latin typeface="+mn-lt"/>
            </a:endParaRPr>
          </a:p>
          <a:p>
            <a:pPr algn="just"/>
            <a:r>
              <a:rPr lang="pt-BR" sz="2000" dirty="0" smtClean="0">
                <a:latin typeface="+mn-lt"/>
              </a:rPr>
              <a:t>O </a:t>
            </a:r>
            <a:r>
              <a:rPr lang="pt-BR" sz="2000" dirty="0">
                <a:latin typeface="+mn-lt"/>
              </a:rPr>
              <a:t>remanejamento de eventuais saldos financeiros </a:t>
            </a:r>
            <a:r>
              <a:rPr lang="pt-BR" sz="2000" dirty="0" smtClean="0">
                <a:latin typeface="+mn-lt"/>
              </a:rPr>
              <a:t>poderá </a:t>
            </a:r>
            <a:r>
              <a:rPr lang="pt-BR" sz="2000" dirty="0">
                <a:latin typeface="+mn-lt"/>
              </a:rPr>
              <a:t>ser realizado desde que sejam </a:t>
            </a:r>
            <a:r>
              <a:rPr lang="pt-BR" sz="2000" dirty="0" smtClean="0">
                <a:latin typeface="+mn-lt"/>
              </a:rPr>
              <a:t>cumpridos previamente </a:t>
            </a:r>
            <a:r>
              <a:rPr lang="pt-BR" sz="2000" dirty="0">
                <a:latin typeface="+mn-lt"/>
              </a:rPr>
              <a:t>os seguintes requisitos:</a:t>
            </a:r>
          </a:p>
          <a:p>
            <a:pPr algn="just"/>
            <a:r>
              <a:rPr lang="pt-BR" sz="2000" dirty="0">
                <a:latin typeface="+mn-lt"/>
              </a:rPr>
              <a:t>I - execução das ações e serviços previstos no </a:t>
            </a:r>
            <a:r>
              <a:rPr lang="pt-BR" sz="2000" dirty="0" smtClean="0">
                <a:latin typeface="+mn-lt"/>
              </a:rPr>
              <a:t>respectivo bloco </a:t>
            </a:r>
            <a:r>
              <a:rPr lang="pt-BR" sz="2000" dirty="0">
                <a:latin typeface="+mn-lt"/>
              </a:rPr>
              <a:t>de financiamento;</a:t>
            </a:r>
          </a:p>
          <a:p>
            <a:pPr algn="just"/>
            <a:r>
              <a:rPr lang="pt-BR" sz="2000" dirty="0">
                <a:latin typeface="+mn-lt"/>
              </a:rPr>
              <a:t>II - elaboração de plano de aplicação da destinação </a:t>
            </a:r>
            <a:r>
              <a:rPr lang="pt-BR" sz="2000" dirty="0" smtClean="0">
                <a:latin typeface="+mn-lt"/>
              </a:rPr>
              <a:t>dos recursos </a:t>
            </a:r>
            <a:r>
              <a:rPr lang="pt-BR" sz="2000" dirty="0">
                <a:latin typeface="+mn-lt"/>
              </a:rPr>
              <a:t>financeiros que serão remanejados, de acordo com a </a:t>
            </a:r>
            <a:r>
              <a:rPr lang="pt-BR" sz="2000" dirty="0" smtClean="0">
                <a:latin typeface="+mn-lt"/>
              </a:rPr>
              <a:t>Programação Anual </a:t>
            </a:r>
            <a:r>
              <a:rPr lang="pt-BR" sz="2000" dirty="0">
                <a:latin typeface="+mn-lt"/>
              </a:rPr>
              <a:t>de Saúde;</a:t>
            </a:r>
          </a:p>
          <a:p>
            <a:pPr algn="just"/>
            <a:r>
              <a:rPr lang="pt-BR" sz="2000" dirty="0">
                <a:latin typeface="+mn-lt"/>
              </a:rPr>
              <a:t>III - inclusão do plano de aplicação </a:t>
            </a:r>
            <a:r>
              <a:rPr lang="pt-BR" sz="2000" dirty="0" smtClean="0">
                <a:latin typeface="+mn-lt"/>
              </a:rPr>
              <a:t>na </a:t>
            </a:r>
            <a:r>
              <a:rPr lang="pt-BR" sz="2000" dirty="0">
                <a:latin typeface="+mn-lt"/>
              </a:rPr>
              <a:t>Programação Anual de Saúde;</a:t>
            </a:r>
          </a:p>
          <a:p>
            <a:pPr algn="just"/>
            <a:r>
              <a:rPr lang="pt-BR" sz="2000" dirty="0">
                <a:latin typeface="+mn-lt"/>
              </a:rPr>
              <a:t>IV - aprovação do plano de aplicação </a:t>
            </a:r>
            <a:r>
              <a:rPr lang="pt-BR" sz="2000" dirty="0" smtClean="0">
                <a:latin typeface="+mn-lt"/>
              </a:rPr>
              <a:t>na </a:t>
            </a:r>
            <a:r>
              <a:rPr lang="pt-BR" sz="2000" dirty="0">
                <a:latin typeface="+mn-lt"/>
              </a:rPr>
              <a:t>respectiva Comissão </a:t>
            </a:r>
            <a:r>
              <a:rPr lang="pt-BR" sz="2000" dirty="0" err="1">
                <a:latin typeface="+mn-lt"/>
              </a:rPr>
              <a:t>Intergestores</a:t>
            </a:r>
            <a:r>
              <a:rPr lang="pt-BR" sz="2000" dirty="0">
                <a:latin typeface="+mn-lt"/>
              </a:rPr>
              <a:t> Regional (CIR), </a:t>
            </a:r>
            <a:r>
              <a:rPr lang="pt-BR" sz="2000" dirty="0" smtClean="0">
                <a:latin typeface="+mn-lt"/>
              </a:rPr>
              <a:t>com homologação </a:t>
            </a:r>
            <a:r>
              <a:rPr lang="pt-BR" sz="2000" dirty="0">
                <a:latin typeface="+mn-lt"/>
              </a:rPr>
              <a:t>na Comissão </a:t>
            </a:r>
            <a:r>
              <a:rPr lang="pt-BR" sz="2000" dirty="0" err="1">
                <a:latin typeface="+mn-lt"/>
              </a:rPr>
              <a:t>Intergestores</a:t>
            </a:r>
            <a:r>
              <a:rPr lang="pt-BR" sz="2000" dirty="0">
                <a:latin typeface="+mn-lt"/>
              </a:rPr>
              <a:t> </a:t>
            </a:r>
            <a:r>
              <a:rPr lang="pt-BR" sz="2000" dirty="0" err="1">
                <a:latin typeface="+mn-lt"/>
              </a:rPr>
              <a:t>Bipartite</a:t>
            </a:r>
            <a:r>
              <a:rPr lang="pt-BR" sz="2000" dirty="0">
                <a:latin typeface="+mn-lt"/>
              </a:rPr>
              <a:t> (CIB), no caso </a:t>
            </a:r>
            <a:r>
              <a:rPr lang="pt-BR" sz="2000" dirty="0" smtClean="0">
                <a:latin typeface="+mn-lt"/>
              </a:rPr>
              <a:t>de Municípios</a:t>
            </a:r>
            <a:r>
              <a:rPr lang="pt-BR" sz="2000" dirty="0">
                <a:latin typeface="+mn-lt"/>
              </a:rPr>
              <a:t>, e na respectiva CIB, no caso dos Estados</a:t>
            </a:r>
            <a:r>
              <a:rPr lang="pt-BR" sz="2000" dirty="0" smtClean="0">
                <a:latin typeface="+mn-lt"/>
              </a:rPr>
              <a:t>;</a:t>
            </a:r>
            <a:endParaRPr lang="pt-BR" sz="2000" dirty="0">
              <a:latin typeface="+mn-lt"/>
            </a:endParaRPr>
          </a:p>
        </p:txBody>
      </p:sp>
    </p:spTree>
    <p:extLst>
      <p:ext uri="{BB962C8B-B14F-4D97-AF65-F5344CB8AC3E}">
        <p14:creationId xmlns:p14="http://schemas.microsoft.com/office/powerpoint/2010/main" val="10741499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1110223"/>
            <a:ext cx="8496944"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pt-BR" sz="2000" dirty="0" smtClean="0">
                <a:latin typeface="+mn-lt"/>
              </a:rPr>
              <a:t>V </a:t>
            </a:r>
            <a:r>
              <a:rPr lang="pt-BR" sz="2000" dirty="0">
                <a:latin typeface="+mn-lt"/>
              </a:rPr>
              <a:t>- tenha sido dada ciência à Comissão </a:t>
            </a:r>
            <a:r>
              <a:rPr lang="pt-BR" sz="2000" dirty="0" err="1">
                <a:latin typeface="+mn-lt"/>
              </a:rPr>
              <a:t>Intergestores</a:t>
            </a:r>
            <a:r>
              <a:rPr lang="pt-BR" sz="2000" dirty="0">
                <a:latin typeface="+mn-lt"/>
              </a:rPr>
              <a:t> </a:t>
            </a:r>
            <a:r>
              <a:rPr lang="pt-BR" sz="2000" dirty="0" smtClean="0">
                <a:latin typeface="+mn-lt"/>
              </a:rPr>
              <a:t>Tripartite (</a:t>
            </a:r>
            <a:r>
              <a:rPr lang="pt-BR" sz="2000" dirty="0">
                <a:latin typeface="+mn-lt"/>
              </a:rPr>
              <a:t>CIT) sobre o plano de aplicação </a:t>
            </a:r>
            <a:r>
              <a:rPr lang="pt-BR" sz="2000" dirty="0" smtClean="0">
                <a:latin typeface="+mn-lt"/>
              </a:rPr>
              <a:t>aprovado; </a:t>
            </a:r>
            <a:endParaRPr lang="pt-BR" sz="2000" dirty="0">
              <a:latin typeface="+mn-lt"/>
            </a:endParaRPr>
          </a:p>
          <a:p>
            <a:pPr algn="just"/>
            <a:r>
              <a:rPr lang="pt-BR" sz="2000" dirty="0">
                <a:latin typeface="+mn-lt"/>
              </a:rPr>
              <a:t>VI - tenha sido dada ciência ao respectivo Conselho </a:t>
            </a:r>
            <a:r>
              <a:rPr lang="pt-BR" sz="2000" dirty="0" smtClean="0">
                <a:latin typeface="+mn-lt"/>
              </a:rPr>
              <a:t>de Saúde </a:t>
            </a:r>
            <a:r>
              <a:rPr lang="pt-BR" sz="2000" dirty="0">
                <a:latin typeface="+mn-lt"/>
              </a:rPr>
              <a:t>sobre o plano de aplicação </a:t>
            </a:r>
            <a:r>
              <a:rPr lang="pt-BR" sz="2000" dirty="0" smtClean="0">
                <a:latin typeface="+mn-lt"/>
              </a:rPr>
              <a:t>aprovado; </a:t>
            </a:r>
            <a:endParaRPr lang="pt-BR" sz="2000" dirty="0">
              <a:latin typeface="+mn-lt"/>
            </a:endParaRPr>
          </a:p>
          <a:p>
            <a:pPr algn="just"/>
            <a:r>
              <a:rPr lang="pt-BR" sz="2000" dirty="0">
                <a:latin typeface="+mn-lt"/>
              </a:rPr>
              <a:t>VII - comprovação da execução do plano de </a:t>
            </a:r>
            <a:r>
              <a:rPr lang="pt-BR" sz="2000" dirty="0" smtClean="0">
                <a:latin typeface="+mn-lt"/>
              </a:rPr>
              <a:t>aplicação no </a:t>
            </a:r>
            <a:r>
              <a:rPr lang="pt-BR" sz="2000" dirty="0">
                <a:latin typeface="+mn-lt"/>
              </a:rPr>
              <a:t>Relatório Anual de </a:t>
            </a:r>
            <a:r>
              <a:rPr lang="pt-BR" sz="2000" dirty="0" smtClean="0">
                <a:latin typeface="+mn-lt"/>
              </a:rPr>
              <a:t>Gestão (</a:t>
            </a:r>
            <a:r>
              <a:rPr lang="pt-BR" sz="2000" dirty="0">
                <a:latin typeface="+mn-lt"/>
              </a:rPr>
              <a:t>RAG).</a:t>
            </a:r>
          </a:p>
          <a:p>
            <a:endParaRPr lang="pt-BR" sz="2000" dirty="0">
              <a:latin typeface="+mn-lt"/>
            </a:endParaRPr>
          </a:p>
          <a:p>
            <a:pPr algn="just"/>
            <a:r>
              <a:rPr lang="pt-BR" sz="2000" dirty="0" smtClean="0">
                <a:latin typeface="+mn-lt"/>
              </a:rPr>
              <a:t>O </a:t>
            </a:r>
            <a:r>
              <a:rPr lang="pt-BR" sz="2000" dirty="0">
                <a:latin typeface="+mn-lt"/>
              </a:rPr>
              <a:t>remanejamento </a:t>
            </a:r>
            <a:r>
              <a:rPr lang="pt-BR" sz="2000" dirty="0" smtClean="0">
                <a:latin typeface="+mn-lt"/>
              </a:rPr>
              <a:t>no </a:t>
            </a:r>
            <a:r>
              <a:rPr lang="pt-BR" sz="2000" dirty="0">
                <a:latin typeface="+mn-lt"/>
              </a:rPr>
              <a:t>âmbito </a:t>
            </a:r>
            <a:r>
              <a:rPr lang="pt-BR" sz="2000" dirty="0" smtClean="0">
                <a:latin typeface="+mn-lt"/>
              </a:rPr>
              <a:t>do Bloco </a:t>
            </a:r>
            <a:r>
              <a:rPr lang="pt-BR" sz="2000" dirty="0">
                <a:latin typeface="+mn-lt"/>
              </a:rPr>
              <a:t>de Vigilância em Saúde, utilizará os seguintes critérios </a:t>
            </a:r>
            <a:r>
              <a:rPr lang="pt-BR" sz="2000" dirty="0" smtClean="0">
                <a:latin typeface="+mn-lt"/>
              </a:rPr>
              <a:t>relativos ao </a:t>
            </a:r>
            <a:r>
              <a:rPr lang="pt-BR" sz="2000" dirty="0">
                <a:latin typeface="+mn-lt"/>
              </a:rPr>
              <a:t>Programa de Qualificação das Ações de Vigilância </a:t>
            </a:r>
            <a:r>
              <a:rPr lang="pt-BR" sz="2000" dirty="0" smtClean="0">
                <a:latin typeface="+mn-lt"/>
              </a:rPr>
              <a:t>em Saúde </a:t>
            </a:r>
            <a:r>
              <a:rPr lang="pt-BR" sz="2000" dirty="0">
                <a:latin typeface="+mn-lt"/>
              </a:rPr>
              <a:t>(PQA-VS</a:t>
            </a:r>
            <a:r>
              <a:rPr lang="pt-BR" sz="2000" dirty="0" smtClean="0">
                <a:latin typeface="+mn-lt"/>
              </a:rPr>
              <a:t>): </a:t>
            </a:r>
            <a:endParaRPr lang="pt-BR" sz="2000" dirty="0">
              <a:latin typeface="+mn-lt"/>
            </a:endParaRPr>
          </a:p>
          <a:p>
            <a:pPr algn="just"/>
            <a:r>
              <a:rPr lang="pt-BR" sz="2000" dirty="0">
                <a:latin typeface="+mn-lt"/>
              </a:rPr>
              <a:t>I - para os Estados, cumprimento de 90% (noventa por cento</a:t>
            </a:r>
            <a:r>
              <a:rPr lang="pt-BR" sz="2000" dirty="0" smtClean="0">
                <a:latin typeface="+mn-lt"/>
              </a:rPr>
              <a:t>) dos </a:t>
            </a:r>
            <a:r>
              <a:rPr lang="pt-BR" sz="2000" dirty="0">
                <a:latin typeface="+mn-lt"/>
              </a:rPr>
              <a:t>Municípios nele situados com 30% (trinta por cento) </a:t>
            </a:r>
            <a:r>
              <a:rPr lang="pt-BR" sz="2000" dirty="0" smtClean="0">
                <a:latin typeface="+mn-lt"/>
              </a:rPr>
              <a:t>das metas </a:t>
            </a:r>
            <a:r>
              <a:rPr lang="pt-BR" sz="2000" dirty="0">
                <a:latin typeface="+mn-lt"/>
              </a:rPr>
              <a:t>alcançadas, apuradas no exercício de 2014; e</a:t>
            </a:r>
          </a:p>
          <a:p>
            <a:pPr algn="just"/>
            <a:r>
              <a:rPr lang="pt-BR" sz="2000" dirty="0">
                <a:latin typeface="+mn-lt"/>
              </a:rPr>
              <a:t>II - para o Distrito Federal e os Municípios, cumprimento </a:t>
            </a:r>
            <a:r>
              <a:rPr lang="pt-BR" sz="2000" dirty="0" smtClean="0">
                <a:latin typeface="+mn-lt"/>
              </a:rPr>
              <a:t>de 30</a:t>
            </a:r>
            <a:r>
              <a:rPr lang="pt-BR" sz="2000" dirty="0">
                <a:latin typeface="+mn-lt"/>
              </a:rPr>
              <a:t>% (trinta por cento) das metas alcançadas, apuradas no exercício </a:t>
            </a:r>
            <a:r>
              <a:rPr lang="pt-BR" sz="2000" dirty="0" smtClean="0">
                <a:latin typeface="+mn-lt"/>
              </a:rPr>
              <a:t>de 2014</a:t>
            </a:r>
            <a:r>
              <a:rPr lang="pt-BR" sz="2000" dirty="0">
                <a:latin typeface="+mn-lt"/>
              </a:rPr>
              <a:t>.</a:t>
            </a:r>
          </a:p>
        </p:txBody>
      </p:sp>
    </p:spTree>
    <p:extLst>
      <p:ext uri="{BB962C8B-B14F-4D97-AF65-F5344CB8AC3E}">
        <p14:creationId xmlns:p14="http://schemas.microsoft.com/office/powerpoint/2010/main" val="21044589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graphicFrame>
        <p:nvGraphicFramePr>
          <p:cNvPr id="2" name="Tabela 1"/>
          <p:cNvGraphicFramePr>
            <a:graphicFrameLocks noGrp="1"/>
          </p:cNvGraphicFramePr>
          <p:nvPr>
            <p:extLst>
              <p:ext uri="{D42A27DB-BD31-4B8C-83A1-F6EECF244321}">
                <p14:modId xmlns:p14="http://schemas.microsoft.com/office/powerpoint/2010/main" val="3294172538"/>
              </p:ext>
            </p:extLst>
          </p:nvPr>
        </p:nvGraphicFramePr>
        <p:xfrm>
          <a:off x="179512" y="1196739"/>
          <a:ext cx="8712968" cy="5256596"/>
        </p:xfrm>
        <a:graphic>
          <a:graphicData uri="http://schemas.openxmlformats.org/drawingml/2006/table">
            <a:tbl>
              <a:tblPr>
                <a:tableStyleId>{5C22544A-7EE6-4342-B048-85BDC9FD1C3A}</a:tableStyleId>
              </a:tblPr>
              <a:tblGrid>
                <a:gridCol w="1317425"/>
                <a:gridCol w="1317425"/>
                <a:gridCol w="1578732"/>
                <a:gridCol w="1578732"/>
                <a:gridCol w="1559678"/>
                <a:gridCol w="1360976"/>
              </a:tblGrid>
              <a:tr h="200425">
                <a:tc gridSpan="6">
                  <a:txBody>
                    <a:bodyPr/>
                    <a:lstStyle/>
                    <a:p>
                      <a:pPr algn="ctr" rtl="0" fontAlgn="ctr"/>
                      <a:r>
                        <a:rPr lang="pt-BR" sz="1100" u="none" strike="noStrike" dirty="0">
                          <a:effectLst/>
                        </a:rPr>
                        <a:t>Pactua o remanejamento, no âmbito dos Blocos de financiamento de saldos financeiros disponíveis até 31 de dezembro de 2014.</a:t>
                      </a:r>
                      <a:endParaRPr lang="pt-BR" sz="1100" b="0" i="0" u="none" strike="noStrike" dirty="0">
                        <a:solidFill>
                          <a:srgbClr val="000000"/>
                        </a:solidFill>
                        <a:effectLst/>
                        <a:latin typeface="Calibri"/>
                      </a:endParaRPr>
                    </a:p>
                  </a:txBody>
                  <a:tcPr marL="7844" marR="7844" marT="7844"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73518">
                <a:tc>
                  <a:txBody>
                    <a:bodyPr/>
                    <a:lstStyle/>
                    <a:p>
                      <a:pPr algn="ctr" fontAlgn="ctr"/>
                      <a:r>
                        <a:rPr lang="pt-BR" sz="1100" u="none" strike="noStrike">
                          <a:effectLst/>
                        </a:rPr>
                        <a:t>DELIBERAÇÃO</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MUNICÍPIO</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Bloco financeiro de origem</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Bloco de Financiamento de destino</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Total da transferência entre os blocos</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Previsão de aplicação mensal</a:t>
                      </a:r>
                      <a:endParaRPr lang="pt-BR" sz="1100" b="0" i="0" u="none" strike="noStrike">
                        <a:solidFill>
                          <a:srgbClr val="000000"/>
                        </a:solidFill>
                        <a:effectLst/>
                        <a:latin typeface="Calibri"/>
                      </a:endParaRPr>
                    </a:p>
                  </a:txBody>
                  <a:tcPr marL="7844" marR="7844" marT="7844" marB="0" anchor="ctr"/>
                </a:tc>
              </a:tr>
              <a:tr h="318857">
                <a:tc rowSpan="17">
                  <a:txBody>
                    <a:bodyPr/>
                    <a:lstStyle/>
                    <a:p>
                      <a:pPr algn="ctr" fontAlgn="ctr"/>
                      <a:r>
                        <a:rPr lang="pt-BR" sz="1100" u="none" strike="noStrike">
                          <a:effectLst/>
                        </a:rPr>
                        <a:t>DELIBERAÇÃO CIB-RJ Nº 3.559 DE 15 DE OUTUBRO DE 2015 </a:t>
                      </a:r>
                      <a:endParaRPr lang="pt-BR" sz="1100" b="1" i="0" u="none" strike="noStrike">
                        <a:solidFill>
                          <a:srgbClr val="000000"/>
                        </a:solidFill>
                        <a:effectLst/>
                        <a:latin typeface="Calibri"/>
                      </a:endParaRPr>
                    </a:p>
                  </a:txBody>
                  <a:tcPr marL="7844" marR="7844" marT="7844" marB="0" anchor="ctr"/>
                </a:tc>
                <a:tc rowSpan="2">
                  <a:txBody>
                    <a:bodyPr/>
                    <a:lstStyle/>
                    <a:p>
                      <a:pPr algn="ctr" fontAlgn="ctr"/>
                      <a:r>
                        <a:rPr lang="pt-BR" sz="1100" u="none" strike="noStrike" dirty="0" smtClean="0">
                          <a:effectLst/>
                        </a:rPr>
                        <a:t>Duque de Caxias</a:t>
                      </a:r>
                      <a:r>
                        <a:rPr lang="pt-BR" sz="1100" u="none" strike="noStrike" dirty="0">
                          <a:effectLst/>
                        </a:rPr>
                        <a:t> </a:t>
                      </a:r>
                      <a:endParaRPr lang="pt-BR" sz="1100" b="0" i="0" u="none" strike="noStrike" dirty="0">
                        <a:solidFill>
                          <a:srgbClr val="000000"/>
                        </a:solidFill>
                        <a:effectLst/>
                        <a:latin typeface="Calibri"/>
                      </a:endParaRPr>
                    </a:p>
                  </a:txBody>
                  <a:tcPr marL="7844" marR="7844" marT="7844" marB="0" anchor="ctr"/>
                </a:tc>
                <a:tc>
                  <a:txBody>
                    <a:bodyPr/>
                    <a:lstStyle/>
                    <a:p>
                      <a:pPr algn="l" fontAlgn="b"/>
                      <a:r>
                        <a:rPr lang="pt-BR" sz="1100" u="none" strike="noStrike">
                          <a:effectLst/>
                        </a:rPr>
                        <a:t>Vigilância em Saúde</a:t>
                      </a:r>
                      <a:endParaRPr lang="pt-BR" sz="1100" b="0" i="0" u="none" strike="noStrike">
                        <a:solidFill>
                          <a:srgbClr val="000000"/>
                        </a:solidFill>
                        <a:effectLst/>
                        <a:latin typeface="Calibri"/>
                      </a:endParaRPr>
                    </a:p>
                  </a:txBody>
                  <a:tcPr marL="7844" marR="7844" marT="7844" marB="0" anchor="b"/>
                </a:tc>
                <a:tc>
                  <a:txBody>
                    <a:bodyPr/>
                    <a:lstStyle/>
                    <a:p>
                      <a:pPr algn="ctr" fontAlgn="b"/>
                      <a:r>
                        <a:rPr lang="pt-BR" sz="1100" u="none" strike="noStrike">
                          <a:effectLst/>
                        </a:rPr>
                        <a:t>Atenção Básica</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3000000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dirty="0" smtClean="0">
                          <a:effectLst/>
                        </a:rPr>
                        <a:t>1.000.000,00</a:t>
                      </a:r>
                      <a:endParaRPr lang="pt-BR" sz="1100" b="0" i="0" u="none" strike="noStrike" dirty="0">
                        <a:solidFill>
                          <a:srgbClr val="000000"/>
                        </a:solidFill>
                        <a:effectLst/>
                        <a:latin typeface="Calibri"/>
                      </a:endParaRPr>
                    </a:p>
                  </a:txBody>
                  <a:tcPr marL="7844" marR="7844" marT="7844" marB="0" anchor="ctr"/>
                </a:tc>
              </a:tr>
              <a:tr h="191315">
                <a:tc vMerge="1">
                  <a:txBody>
                    <a:bodyPr/>
                    <a:lstStyle/>
                    <a:p>
                      <a:endParaRPr lang="pt-BR"/>
                    </a:p>
                  </a:txBody>
                  <a:tcPr/>
                </a:tc>
                <a:tc vMerge="1">
                  <a:txBody>
                    <a:bodyPr/>
                    <a:lstStyle/>
                    <a:p>
                      <a:endParaRPr lang="pt-BR"/>
                    </a:p>
                  </a:txBody>
                  <a:tcPr/>
                </a:tc>
                <a:tc>
                  <a:txBody>
                    <a:bodyPr/>
                    <a:lstStyle/>
                    <a:p>
                      <a:pPr algn="l" fontAlgn="b"/>
                      <a:r>
                        <a:rPr lang="pt-BR" sz="1100" u="none" strike="noStrike">
                          <a:effectLst/>
                        </a:rPr>
                        <a:t>TOTAL</a:t>
                      </a:r>
                      <a:endParaRPr lang="pt-BR" sz="1100" b="0" i="0" u="none" strike="noStrike">
                        <a:solidFill>
                          <a:srgbClr val="000000"/>
                        </a:solidFill>
                        <a:effectLst/>
                        <a:latin typeface="Calibri"/>
                      </a:endParaRPr>
                    </a:p>
                  </a:txBody>
                  <a:tcPr marL="7844" marR="7844" marT="7844" marB="0" anchor="b"/>
                </a:tc>
                <a:tc>
                  <a:txBody>
                    <a:bodyPr/>
                    <a:lstStyle/>
                    <a:p>
                      <a:pPr algn="ctr"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3.000.000,00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3.000.000,00</a:t>
                      </a:r>
                      <a:endParaRPr lang="pt-BR" sz="1100" b="0" i="0" u="none" strike="noStrike">
                        <a:solidFill>
                          <a:srgbClr val="000000"/>
                        </a:solidFill>
                        <a:effectLst/>
                        <a:latin typeface="Calibri"/>
                      </a:endParaRPr>
                    </a:p>
                  </a:txBody>
                  <a:tcPr marL="7844" marR="7844" marT="7844" marB="0" anchor="ctr"/>
                </a:tc>
              </a:tr>
              <a:tr h="728817">
                <a:tc vMerge="1">
                  <a:txBody>
                    <a:bodyPr/>
                    <a:lstStyle/>
                    <a:p>
                      <a:endParaRPr lang="pt-BR"/>
                    </a:p>
                  </a:txBody>
                  <a:tcPr/>
                </a:tc>
                <a:tc rowSpan="3">
                  <a:txBody>
                    <a:bodyPr/>
                    <a:lstStyle/>
                    <a:p>
                      <a:pPr algn="ctr" fontAlgn="ctr"/>
                      <a:r>
                        <a:rPr lang="pt-BR" sz="1100" u="none" strike="noStrike">
                          <a:effectLst/>
                        </a:rPr>
                        <a:t>Itaguaí</a:t>
                      </a:r>
                      <a:endParaRPr lang="pt-BR" sz="1100" b="0" i="0" u="none" strike="noStrike">
                        <a:solidFill>
                          <a:srgbClr val="000000"/>
                        </a:solidFill>
                        <a:effectLst/>
                        <a:latin typeface="Calibri"/>
                      </a:endParaRPr>
                    </a:p>
                  </a:txBody>
                  <a:tcPr marL="7844" marR="7844" marT="7844" marB="0" anchor="ctr"/>
                </a:tc>
                <a:tc rowSpan="2">
                  <a:txBody>
                    <a:bodyPr/>
                    <a:lstStyle/>
                    <a:p>
                      <a:pPr algn="l" fontAlgn="ctr"/>
                      <a:r>
                        <a:rPr lang="pt-BR" sz="1100" u="none" strike="noStrike">
                          <a:effectLst/>
                        </a:rPr>
                        <a:t>Atenção Básica - Compensação de Especialidades Regionais</a:t>
                      </a:r>
                      <a:endParaRPr lang="pt-BR" sz="1100" b="0" i="0" u="none" strike="noStrike">
                        <a:solidFill>
                          <a:srgbClr val="000000"/>
                        </a:solidFill>
                        <a:effectLst/>
                        <a:latin typeface="Calibri"/>
                      </a:endParaRPr>
                    </a:p>
                  </a:txBody>
                  <a:tcPr marL="7844" marR="7844" marT="7844" marB="0" anchor="ctr"/>
                </a:tc>
                <a:tc rowSpan="2">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300.000,00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191315">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a:txBody>
                    <a:bodyPr/>
                    <a:lstStyle/>
                    <a:p>
                      <a:pPr algn="ctr" fontAlgn="ctr"/>
                      <a:r>
                        <a:rPr lang="pt-BR" sz="1100" u="none" strike="noStrike">
                          <a:effectLst/>
                        </a:rPr>
                        <a:t>120.000,00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191315">
                <a:tc vMerge="1">
                  <a:txBody>
                    <a:bodyPr/>
                    <a:lstStyle/>
                    <a:p>
                      <a:endParaRPr lang="pt-BR"/>
                    </a:p>
                  </a:txBody>
                  <a:tcPr/>
                </a:tc>
                <a:tc vMerge="1">
                  <a:txBody>
                    <a:bodyPr/>
                    <a:lstStyle/>
                    <a:p>
                      <a:endParaRPr lang="pt-BR"/>
                    </a:p>
                  </a:txBody>
                  <a:tcPr/>
                </a:tc>
                <a:tc>
                  <a:txBody>
                    <a:bodyPr/>
                    <a:lstStyle/>
                    <a:p>
                      <a:pPr algn="l" fontAlgn="b"/>
                      <a:r>
                        <a:rPr lang="pt-BR" sz="1100" u="none" strike="noStrike">
                          <a:effectLst/>
                        </a:rPr>
                        <a:t>TOTAL</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 </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420.000,00</a:t>
                      </a:r>
                      <a:endParaRPr lang="pt-BR" sz="1100" b="0" i="0" u="none" strike="noStrike">
                        <a:solidFill>
                          <a:srgbClr val="000000"/>
                        </a:solidFill>
                        <a:effectLst/>
                        <a:latin typeface="Calibri"/>
                      </a:endParaRPr>
                    </a:p>
                  </a:txBody>
                  <a:tcPr marL="7844" marR="7844" marT="7844" marB="0" anchor="ctr"/>
                </a:tc>
                <a:tc>
                  <a:txBody>
                    <a:bodyPr/>
                    <a:lstStyle/>
                    <a:p>
                      <a:pPr algn="l"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r>
              <a:tr h="191315">
                <a:tc vMerge="1">
                  <a:txBody>
                    <a:bodyPr/>
                    <a:lstStyle/>
                    <a:p>
                      <a:endParaRPr lang="pt-BR"/>
                    </a:p>
                  </a:txBody>
                  <a:tcPr/>
                </a:tc>
                <a:tc rowSpan="3">
                  <a:txBody>
                    <a:bodyPr/>
                    <a:lstStyle/>
                    <a:p>
                      <a:pPr algn="ctr" fontAlgn="ctr"/>
                      <a:r>
                        <a:rPr lang="pt-BR" sz="1100" u="none" strike="noStrike">
                          <a:effectLst/>
                        </a:rPr>
                        <a:t>Nova Iguaçú</a:t>
                      </a:r>
                      <a:endParaRPr lang="pt-BR" sz="1100" b="0" i="0" u="none" strike="noStrike">
                        <a:solidFill>
                          <a:srgbClr val="000000"/>
                        </a:solidFill>
                        <a:effectLst/>
                        <a:latin typeface="Calibri"/>
                      </a:endParaRPr>
                    </a:p>
                  </a:txBody>
                  <a:tcPr marL="7844" marR="7844" marT="7844" marB="0" anchor="ctr"/>
                </a:tc>
                <a:tc>
                  <a:txBody>
                    <a:bodyPr/>
                    <a:lstStyle/>
                    <a:p>
                      <a:pPr algn="l" fontAlgn="b"/>
                      <a:r>
                        <a:rPr lang="pt-BR" sz="1100" u="none" strike="noStrike">
                          <a:effectLst/>
                        </a:rPr>
                        <a:t>Vigilância em Saúde</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b"/>
                      <a:r>
                        <a:rPr lang="pt-BR" sz="1100" u="none" strike="noStrike">
                          <a:effectLst/>
                        </a:rPr>
                        <a:t>8.400.000,00</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191315">
                <a:tc vMerge="1">
                  <a:txBody>
                    <a:bodyPr/>
                    <a:lstStyle/>
                    <a:p>
                      <a:endParaRPr lang="pt-BR"/>
                    </a:p>
                  </a:txBody>
                  <a:tcPr/>
                </a:tc>
                <a:tc vMerge="1">
                  <a:txBody>
                    <a:bodyPr/>
                    <a:lstStyle/>
                    <a:p>
                      <a:endParaRPr lang="pt-BR"/>
                    </a:p>
                  </a:txBody>
                  <a:tcPr/>
                </a:tc>
                <a:tc>
                  <a:txBody>
                    <a:bodyPr/>
                    <a:lstStyle/>
                    <a:p>
                      <a:pPr algn="l" fontAlgn="b"/>
                      <a:r>
                        <a:rPr lang="pt-BR" sz="1100" u="none" strike="noStrike">
                          <a:effectLst/>
                        </a:rPr>
                        <a:t>DST/AIDS</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PAB</a:t>
                      </a:r>
                      <a:endParaRPr lang="pt-BR" sz="1100" b="0" i="0" u="none" strike="noStrike">
                        <a:solidFill>
                          <a:srgbClr val="000000"/>
                        </a:solidFill>
                        <a:effectLst/>
                        <a:latin typeface="Calibri"/>
                      </a:endParaRPr>
                    </a:p>
                  </a:txBody>
                  <a:tcPr marL="7844" marR="7844" marT="7844" marB="0" anchor="ctr"/>
                </a:tc>
                <a:tc>
                  <a:txBody>
                    <a:bodyPr/>
                    <a:lstStyle/>
                    <a:p>
                      <a:pPr algn="ctr" fontAlgn="b"/>
                      <a:r>
                        <a:rPr lang="pt-BR" sz="1100" u="none" strike="noStrike">
                          <a:effectLst/>
                        </a:rPr>
                        <a:t>1.600.000,00</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191315">
                <a:tc vMerge="1">
                  <a:txBody>
                    <a:bodyPr/>
                    <a:lstStyle/>
                    <a:p>
                      <a:endParaRPr lang="pt-BR"/>
                    </a:p>
                  </a:txBody>
                  <a:tcPr/>
                </a:tc>
                <a:tc vMerge="1">
                  <a:txBody>
                    <a:bodyPr/>
                    <a:lstStyle/>
                    <a:p>
                      <a:endParaRPr lang="pt-BR"/>
                    </a:p>
                  </a:txBody>
                  <a:tcPr/>
                </a:tc>
                <a:tc>
                  <a:txBody>
                    <a:bodyPr/>
                    <a:lstStyle/>
                    <a:p>
                      <a:pPr algn="l" fontAlgn="b"/>
                      <a:r>
                        <a:rPr lang="pt-BR" sz="1100" u="none" strike="noStrike">
                          <a:effectLst/>
                        </a:rPr>
                        <a:t>TOTAL</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 </a:t>
                      </a:r>
                      <a:endParaRPr lang="pt-BR" sz="1100" b="0" i="0" u="none" strike="noStrike">
                        <a:solidFill>
                          <a:srgbClr val="000000"/>
                        </a:solidFill>
                        <a:effectLst/>
                        <a:latin typeface="Calibri"/>
                      </a:endParaRPr>
                    </a:p>
                  </a:txBody>
                  <a:tcPr marL="7844" marR="7844" marT="7844" marB="0" anchor="ctr"/>
                </a:tc>
                <a:tc>
                  <a:txBody>
                    <a:bodyPr/>
                    <a:lstStyle/>
                    <a:p>
                      <a:pPr algn="ctr" fontAlgn="b"/>
                      <a:r>
                        <a:rPr lang="pt-BR" sz="1100" u="none" strike="noStrike">
                          <a:effectLst/>
                        </a:rPr>
                        <a:t>10.000.000,00</a:t>
                      </a:r>
                      <a:endParaRPr lang="pt-BR" sz="1100" b="0" i="0" u="none" strike="noStrike">
                        <a:solidFill>
                          <a:srgbClr val="000000"/>
                        </a:solidFill>
                        <a:effectLst/>
                        <a:latin typeface="Calibri"/>
                      </a:endParaRPr>
                    </a:p>
                  </a:txBody>
                  <a:tcPr marL="7844" marR="7844" marT="7844" marB="0" anchor="b"/>
                </a:tc>
                <a:tc>
                  <a:txBody>
                    <a:bodyPr/>
                    <a:lstStyle/>
                    <a:p>
                      <a:pPr algn="l"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r>
              <a:tr h="191315">
                <a:tc vMerge="1">
                  <a:txBody>
                    <a:bodyPr/>
                    <a:lstStyle/>
                    <a:p>
                      <a:endParaRPr lang="pt-BR"/>
                    </a:p>
                  </a:txBody>
                  <a:tcPr/>
                </a:tc>
                <a:tc rowSpan="5">
                  <a:txBody>
                    <a:bodyPr/>
                    <a:lstStyle/>
                    <a:p>
                      <a:pPr algn="ctr" fontAlgn="ctr"/>
                      <a:r>
                        <a:rPr lang="pt-BR" sz="1100" u="none" strike="noStrike">
                          <a:effectLst/>
                        </a:rPr>
                        <a:t>Nova Friburgo</a:t>
                      </a:r>
                      <a:endParaRPr lang="pt-BR" sz="1100" b="0" i="0" u="none" strike="noStrike">
                        <a:solidFill>
                          <a:srgbClr val="000000"/>
                        </a:solidFill>
                        <a:effectLst/>
                        <a:latin typeface="Calibri"/>
                      </a:endParaRPr>
                    </a:p>
                  </a:txBody>
                  <a:tcPr marL="7844" marR="7844" marT="7844" marB="0" anchor="ctr"/>
                </a:tc>
                <a:tc>
                  <a:txBody>
                    <a:bodyPr/>
                    <a:lstStyle/>
                    <a:p>
                      <a:pPr algn="l" fontAlgn="t"/>
                      <a:r>
                        <a:rPr lang="pt-BR" sz="1100" u="none" strike="noStrike">
                          <a:effectLst/>
                        </a:rPr>
                        <a:t>Vigilância em Saúde</a:t>
                      </a:r>
                      <a:endParaRPr lang="pt-BR" sz="1100" b="0" i="0" u="none" strike="noStrike">
                        <a:solidFill>
                          <a:srgbClr val="000000"/>
                        </a:solidFill>
                        <a:effectLst/>
                        <a:latin typeface="Calibri"/>
                      </a:endParaRPr>
                    </a:p>
                  </a:txBody>
                  <a:tcPr marL="7844" marR="7844" marT="7844" marB="0"/>
                </a:tc>
                <a:tc>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3.200.000,00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227755">
                <a:tc vMerge="1">
                  <a:txBody>
                    <a:bodyPr/>
                    <a:lstStyle/>
                    <a:p>
                      <a:endParaRPr lang="pt-BR"/>
                    </a:p>
                  </a:txBody>
                  <a:tcPr/>
                </a:tc>
                <a:tc vMerge="1">
                  <a:txBody>
                    <a:bodyPr/>
                    <a:lstStyle/>
                    <a:p>
                      <a:endParaRPr lang="pt-BR"/>
                    </a:p>
                  </a:txBody>
                  <a:tcPr/>
                </a:tc>
                <a:tc>
                  <a:txBody>
                    <a:bodyPr/>
                    <a:lstStyle/>
                    <a:p>
                      <a:pPr algn="l" fontAlgn="t"/>
                      <a:r>
                        <a:rPr lang="pt-BR" sz="1100" u="none" strike="noStrike">
                          <a:effectLst/>
                        </a:rPr>
                        <a:t>MAC (Custeio do CAPS II)</a:t>
                      </a:r>
                      <a:endParaRPr lang="pt-BR" sz="1100" b="0" i="0" u="none" strike="noStrike">
                        <a:solidFill>
                          <a:srgbClr val="000000"/>
                        </a:solidFill>
                        <a:effectLst/>
                        <a:latin typeface="Calibri"/>
                      </a:endParaRPr>
                    </a:p>
                  </a:txBody>
                  <a:tcPr marL="7844" marR="7844" marT="7844" marB="0"/>
                </a:tc>
                <a:tc>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900.000,00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373518">
                <a:tc vMerge="1">
                  <a:txBody>
                    <a:bodyPr/>
                    <a:lstStyle/>
                    <a:p>
                      <a:endParaRPr lang="pt-BR"/>
                    </a:p>
                  </a:txBody>
                  <a:tcPr/>
                </a:tc>
                <a:tc vMerge="1">
                  <a:txBody>
                    <a:bodyPr/>
                    <a:lstStyle/>
                    <a:p>
                      <a:endParaRPr lang="pt-BR"/>
                    </a:p>
                  </a:txBody>
                  <a:tcPr/>
                </a:tc>
                <a:tc>
                  <a:txBody>
                    <a:bodyPr/>
                    <a:lstStyle/>
                    <a:p>
                      <a:pPr algn="l" fontAlgn="t"/>
                      <a:r>
                        <a:rPr lang="pt-BR" sz="1100" u="none" strike="noStrike">
                          <a:effectLst/>
                        </a:rPr>
                        <a:t>Atenção Básica (Cofinanciamento)</a:t>
                      </a:r>
                      <a:endParaRPr lang="pt-BR" sz="1100" b="0" i="0" u="none" strike="noStrike">
                        <a:solidFill>
                          <a:srgbClr val="000000"/>
                        </a:solidFill>
                        <a:effectLst/>
                        <a:latin typeface="Calibri"/>
                      </a:endParaRPr>
                    </a:p>
                  </a:txBody>
                  <a:tcPr marL="7844" marR="7844" marT="7844" marB="0"/>
                </a:tc>
                <a:tc>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1.300.000,00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737926">
                <a:tc vMerge="1">
                  <a:txBody>
                    <a:bodyPr/>
                    <a:lstStyle/>
                    <a:p>
                      <a:endParaRPr lang="pt-BR"/>
                    </a:p>
                  </a:txBody>
                  <a:tcPr/>
                </a:tc>
                <a:tc vMerge="1">
                  <a:txBody>
                    <a:bodyPr/>
                    <a:lstStyle/>
                    <a:p>
                      <a:endParaRPr lang="pt-BR"/>
                    </a:p>
                  </a:txBody>
                  <a:tcPr/>
                </a:tc>
                <a:tc>
                  <a:txBody>
                    <a:bodyPr/>
                    <a:lstStyle/>
                    <a:p>
                      <a:pPr algn="l" fontAlgn="t"/>
                      <a:r>
                        <a:rPr lang="pt-BR" sz="1100" u="none" strike="noStrike">
                          <a:effectLst/>
                        </a:rPr>
                        <a:t>Atenção Básica - Compensação de Especificidades Regionais</a:t>
                      </a:r>
                      <a:endParaRPr lang="pt-BR" sz="1100" b="0" i="0" u="none" strike="noStrike">
                        <a:solidFill>
                          <a:srgbClr val="000000"/>
                        </a:solidFill>
                        <a:effectLst/>
                        <a:latin typeface="Calibri"/>
                      </a:endParaRPr>
                    </a:p>
                  </a:txBody>
                  <a:tcPr marL="7844" marR="7844" marT="7844" marB="0"/>
                </a:tc>
                <a:tc>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160.000,00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191315">
                <a:tc vMerge="1">
                  <a:txBody>
                    <a:bodyPr/>
                    <a:lstStyle/>
                    <a:p>
                      <a:endParaRPr lang="pt-BR"/>
                    </a:p>
                  </a:txBody>
                  <a:tcPr/>
                </a:tc>
                <a:tc vMerge="1">
                  <a:txBody>
                    <a:bodyPr/>
                    <a:lstStyle/>
                    <a:p>
                      <a:endParaRPr lang="pt-BR"/>
                    </a:p>
                  </a:txBody>
                  <a:tcPr/>
                </a:tc>
                <a:tc>
                  <a:txBody>
                    <a:bodyPr/>
                    <a:lstStyle/>
                    <a:p>
                      <a:pPr algn="l" fontAlgn="b"/>
                      <a:r>
                        <a:rPr lang="pt-BR" sz="1100" u="none" strike="noStrike">
                          <a:effectLst/>
                        </a:rPr>
                        <a:t>TOTAL</a:t>
                      </a:r>
                      <a:endParaRPr lang="pt-BR" sz="1100" b="0" i="0" u="none" strike="noStrike">
                        <a:solidFill>
                          <a:srgbClr val="000000"/>
                        </a:solidFill>
                        <a:effectLst/>
                        <a:latin typeface="Calibri"/>
                      </a:endParaRPr>
                    </a:p>
                  </a:txBody>
                  <a:tcPr marL="7844" marR="7844" marT="7844" marB="0" anchor="b"/>
                </a:tc>
                <a:tc>
                  <a:txBody>
                    <a:bodyPr/>
                    <a:lstStyle/>
                    <a:p>
                      <a:pPr algn="l"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5.560.000,00</a:t>
                      </a:r>
                      <a:endParaRPr lang="pt-BR" sz="1100" b="0" i="0" u="none" strike="noStrike">
                        <a:solidFill>
                          <a:srgbClr val="000000"/>
                        </a:solidFill>
                        <a:effectLst/>
                        <a:latin typeface="Calibri"/>
                      </a:endParaRPr>
                    </a:p>
                  </a:txBody>
                  <a:tcPr marL="7844" marR="7844" marT="7844" marB="0" anchor="ctr"/>
                </a:tc>
                <a:tc>
                  <a:txBody>
                    <a:bodyPr/>
                    <a:lstStyle/>
                    <a:p>
                      <a:pPr algn="l"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r>
              <a:tr h="191315">
                <a:tc vMerge="1">
                  <a:txBody>
                    <a:bodyPr/>
                    <a:lstStyle/>
                    <a:p>
                      <a:endParaRPr lang="pt-BR"/>
                    </a:p>
                  </a:txBody>
                  <a:tcPr/>
                </a:tc>
                <a:tc>
                  <a:txBody>
                    <a:bodyPr/>
                    <a:lstStyle/>
                    <a:p>
                      <a:pPr algn="ctr" fontAlgn="ctr"/>
                      <a:r>
                        <a:rPr lang="pt-BR" sz="1100" u="none" strike="noStrike">
                          <a:effectLst/>
                        </a:rPr>
                        <a:t>Trajano de Morais</a:t>
                      </a:r>
                      <a:endParaRPr lang="pt-BR" sz="1100" b="0" i="0" u="none" strike="noStrike">
                        <a:solidFill>
                          <a:srgbClr val="000000"/>
                        </a:solidFill>
                        <a:effectLst/>
                        <a:latin typeface="Calibri"/>
                      </a:endParaRPr>
                    </a:p>
                  </a:txBody>
                  <a:tcPr marL="7844" marR="7844" marT="7844" marB="0" anchor="ctr"/>
                </a:tc>
                <a:tc>
                  <a:txBody>
                    <a:bodyPr/>
                    <a:lstStyle/>
                    <a:p>
                      <a:pPr algn="l" fontAlgn="t"/>
                      <a:r>
                        <a:rPr lang="pt-BR" sz="1100" u="none" strike="noStrike">
                          <a:effectLst/>
                        </a:rPr>
                        <a:t>Vigilância em Saúde</a:t>
                      </a:r>
                      <a:endParaRPr lang="pt-BR" sz="1100" b="0" i="0" u="none" strike="noStrike">
                        <a:solidFill>
                          <a:srgbClr val="000000"/>
                        </a:solidFill>
                        <a:effectLst/>
                        <a:latin typeface="Calibri"/>
                      </a:endParaRPr>
                    </a:p>
                  </a:txBody>
                  <a:tcPr marL="7844" marR="7844" marT="7844" marB="0"/>
                </a:tc>
                <a:tc>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200.000,00</a:t>
                      </a:r>
                      <a:endParaRPr lang="pt-BR" sz="1100" b="0" i="0" u="none" strike="noStrike">
                        <a:solidFill>
                          <a:srgbClr val="000000"/>
                        </a:solidFill>
                        <a:effectLst/>
                        <a:latin typeface="Calibri"/>
                      </a:endParaRPr>
                    </a:p>
                  </a:txBody>
                  <a:tcPr marL="7844" marR="7844" marT="7844" marB="0" anchor="ctr"/>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191315">
                <a:tc vMerge="1">
                  <a:txBody>
                    <a:bodyPr/>
                    <a:lstStyle/>
                    <a:p>
                      <a:endParaRPr lang="pt-BR"/>
                    </a:p>
                  </a:txBody>
                  <a:tcPr/>
                </a:tc>
                <a:tc>
                  <a:txBody>
                    <a:bodyPr/>
                    <a:lstStyle/>
                    <a:p>
                      <a:pPr algn="ctr" fontAlgn="ctr"/>
                      <a:r>
                        <a:rPr lang="pt-BR" sz="1100" u="none" strike="noStrike">
                          <a:effectLst/>
                        </a:rPr>
                        <a:t> </a:t>
                      </a:r>
                      <a:endParaRPr lang="pt-BR" sz="1100" b="0" i="0" u="none" strike="noStrike">
                        <a:solidFill>
                          <a:srgbClr val="000000"/>
                        </a:solidFill>
                        <a:effectLst/>
                        <a:latin typeface="Calibri"/>
                      </a:endParaRPr>
                    </a:p>
                  </a:txBody>
                  <a:tcPr marL="7844" marR="7844" marT="7844" marB="0" anchor="ctr"/>
                </a:tc>
                <a:tc>
                  <a:txBody>
                    <a:bodyPr/>
                    <a:lstStyle/>
                    <a:p>
                      <a:pPr algn="l" fontAlgn="b"/>
                      <a:r>
                        <a:rPr lang="pt-BR" sz="1100" u="none" strike="noStrike">
                          <a:effectLst/>
                        </a:rPr>
                        <a:t>TOTAL</a:t>
                      </a:r>
                      <a:endParaRPr lang="pt-BR" sz="1100" b="0" i="0" u="none" strike="noStrike">
                        <a:solidFill>
                          <a:srgbClr val="000000"/>
                        </a:solidFill>
                        <a:effectLst/>
                        <a:latin typeface="Calibri"/>
                      </a:endParaRPr>
                    </a:p>
                  </a:txBody>
                  <a:tcPr marL="7844" marR="7844" marT="7844" marB="0" anchor="b"/>
                </a:tc>
                <a:tc>
                  <a:txBody>
                    <a:bodyPr/>
                    <a:lstStyle/>
                    <a:p>
                      <a:pPr algn="l"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200.000,00</a:t>
                      </a:r>
                      <a:endParaRPr lang="pt-BR" sz="1100" b="0" i="0" u="none" strike="noStrike">
                        <a:solidFill>
                          <a:srgbClr val="000000"/>
                        </a:solidFill>
                        <a:effectLst/>
                        <a:latin typeface="Calibri"/>
                      </a:endParaRPr>
                    </a:p>
                  </a:txBody>
                  <a:tcPr marL="7844" marR="7844" marT="7844" marB="0" anchor="ctr"/>
                </a:tc>
                <a:tc>
                  <a:txBody>
                    <a:bodyPr/>
                    <a:lstStyle/>
                    <a:p>
                      <a:pPr algn="l"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r>
              <a:tr h="191315">
                <a:tc vMerge="1">
                  <a:txBody>
                    <a:bodyPr/>
                    <a:lstStyle/>
                    <a:p>
                      <a:endParaRPr lang="pt-BR"/>
                    </a:p>
                  </a:txBody>
                  <a:tcPr/>
                </a:tc>
                <a:tc>
                  <a:txBody>
                    <a:bodyPr/>
                    <a:lstStyle/>
                    <a:p>
                      <a:pPr algn="ctr" fontAlgn="ctr"/>
                      <a:r>
                        <a:rPr lang="pt-BR" sz="1100" u="none" strike="noStrike">
                          <a:effectLst/>
                        </a:rPr>
                        <a:t>Queimados</a:t>
                      </a:r>
                      <a:endParaRPr lang="pt-BR" sz="1100" b="0" i="0" u="none" strike="noStrike">
                        <a:solidFill>
                          <a:srgbClr val="000000"/>
                        </a:solidFill>
                        <a:effectLst/>
                        <a:latin typeface="Calibri"/>
                      </a:endParaRPr>
                    </a:p>
                  </a:txBody>
                  <a:tcPr marL="7844" marR="7844" marT="7844" marB="0" anchor="ctr"/>
                </a:tc>
                <a:tc>
                  <a:txBody>
                    <a:bodyPr/>
                    <a:lstStyle/>
                    <a:p>
                      <a:pPr algn="l" fontAlgn="t"/>
                      <a:r>
                        <a:rPr lang="pt-BR" sz="1100" u="none" strike="noStrike">
                          <a:effectLst/>
                        </a:rPr>
                        <a:t>Atenção Básica</a:t>
                      </a:r>
                      <a:endParaRPr lang="pt-BR" sz="1100" b="0" i="0" u="none" strike="noStrike">
                        <a:solidFill>
                          <a:srgbClr val="000000"/>
                        </a:solidFill>
                        <a:effectLst/>
                        <a:latin typeface="Calibri"/>
                      </a:endParaRPr>
                    </a:p>
                  </a:txBody>
                  <a:tcPr marL="7844" marR="7844" marT="7844" marB="0"/>
                </a:tc>
                <a:tc>
                  <a:txBody>
                    <a:bodyPr/>
                    <a:lstStyle/>
                    <a:p>
                      <a:pPr algn="ctr" fontAlgn="ctr"/>
                      <a:r>
                        <a:rPr lang="pt-BR" sz="1100" u="none" strike="noStrike">
                          <a:effectLst/>
                        </a:rPr>
                        <a:t>MAC</a:t>
                      </a:r>
                      <a:endParaRPr lang="pt-BR" sz="1100" b="0" i="0" u="none" strike="noStrike">
                        <a:solidFill>
                          <a:srgbClr val="000000"/>
                        </a:solidFill>
                        <a:effectLst/>
                        <a:latin typeface="Calibri"/>
                      </a:endParaRPr>
                    </a:p>
                  </a:txBody>
                  <a:tcPr marL="7844" marR="7844" marT="7844" marB="0" anchor="ctr"/>
                </a:tc>
                <a:tc>
                  <a:txBody>
                    <a:bodyPr/>
                    <a:lstStyle/>
                    <a:p>
                      <a:pPr algn="ctr" fontAlgn="b"/>
                      <a:r>
                        <a:rPr lang="pt-BR" sz="1100" u="none" strike="noStrike">
                          <a:effectLst/>
                        </a:rPr>
                        <a:t>479.000,00</a:t>
                      </a:r>
                      <a:endParaRPr lang="pt-BR" sz="1100" b="0" i="0" u="none" strike="noStrike">
                        <a:solidFill>
                          <a:srgbClr val="000000"/>
                        </a:solidFill>
                        <a:effectLst/>
                        <a:latin typeface="Calibri"/>
                      </a:endParaRPr>
                    </a:p>
                  </a:txBody>
                  <a:tcPr marL="7844" marR="7844" marT="7844" marB="0" anchor="b"/>
                </a:tc>
                <a:tc>
                  <a:txBody>
                    <a:bodyPr/>
                    <a:lstStyle/>
                    <a:p>
                      <a:pPr algn="ctr" fontAlgn="ctr"/>
                      <a:r>
                        <a:rPr lang="pt-BR" sz="1100" u="none" strike="noStrike">
                          <a:effectLst/>
                        </a:rPr>
                        <a:t>Aplicação Imediata</a:t>
                      </a:r>
                      <a:endParaRPr lang="pt-BR" sz="1100" b="0" i="0" u="none" strike="noStrike">
                        <a:solidFill>
                          <a:srgbClr val="000000"/>
                        </a:solidFill>
                        <a:effectLst/>
                        <a:latin typeface="Calibri"/>
                      </a:endParaRPr>
                    </a:p>
                  </a:txBody>
                  <a:tcPr marL="7844" marR="7844" marT="7844" marB="0" anchor="ctr"/>
                </a:tc>
              </a:tr>
              <a:tr h="191315">
                <a:tc vMerge="1">
                  <a:txBody>
                    <a:bodyPr/>
                    <a:lstStyle/>
                    <a:p>
                      <a:endParaRPr lang="pt-BR"/>
                    </a:p>
                  </a:txBody>
                  <a:tcPr/>
                </a:tc>
                <a:tc>
                  <a:txBody>
                    <a:bodyPr/>
                    <a:lstStyle/>
                    <a:p>
                      <a:pPr algn="ctr" fontAlgn="ctr"/>
                      <a:r>
                        <a:rPr lang="pt-BR" sz="1100" u="none" strike="noStrike">
                          <a:effectLst/>
                        </a:rPr>
                        <a:t> </a:t>
                      </a:r>
                      <a:endParaRPr lang="pt-BR" sz="1100" b="0" i="0" u="none" strike="noStrike">
                        <a:solidFill>
                          <a:srgbClr val="000000"/>
                        </a:solidFill>
                        <a:effectLst/>
                        <a:latin typeface="Calibri"/>
                      </a:endParaRPr>
                    </a:p>
                  </a:txBody>
                  <a:tcPr marL="7844" marR="7844" marT="7844" marB="0" anchor="ctr"/>
                </a:tc>
                <a:tc>
                  <a:txBody>
                    <a:bodyPr/>
                    <a:lstStyle/>
                    <a:p>
                      <a:pPr algn="l" fontAlgn="b"/>
                      <a:r>
                        <a:rPr lang="pt-BR" sz="1100" u="none" strike="noStrike">
                          <a:effectLst/>
                        </a:rPr>
                        <a:t>TOTAL</a:t>
                      </a:r>
                      <a:endParaRPr lang="pt-BR" sz="1100" b="0" i="0" u="none" strike="noStrike">
                        <a:solidFill>
                          <a:srgbClr val="000000"/>
                        </a:solidFill>
                        <a:effectLst/>
                        <a:latin typeface="Calibri"/>
                      </a:endParaRPr>
                    </a:p>
                  </a:txBody>
                  <a:tcPr marL="7844" marR="7844" marT="7844" marB="0" anchor="b"/>
                </a:tc>
                <a:tc>
                  <a:txBody>
                    <a:bodyPr/>
                    <a:lstStyle/>
                    <a:p>
                      <a:pPr algn="l" fontAlgn="b"/>
                      <a:r>
                        <a:rPr lang="pt-BR" sz="1100" u="none" strike="noStrike">
                          <a:effectLst/>
                        </a:rPr>
                        <a:t> </a:t>
                      </a:r>
                      <a:endParaRPr lang="pt-BR" sz="1100" b="0" i="0" u="none" strike="noStrike">
                        <a:solidFill>
                          <a:srgbClr val="000000"/>
                        </a:solidFill>
                        <a:effectLst/>
                        <a:latin typeface="Calibri"/>
                      </a:endParaRPr>
                    </a:p>
                  </a:txBody>
                  <a:tcPr marL="7844" marR="7844" marT="7844" marB="0" anchor="b"/>
                </a:tc>
                <a:tc>
                  <a:txBody>
                    <a:bodyPr/>
                    <a:lstStyle/>
                    <a:p>
                      <a:pPr algn="ctr" fontAlgn="b"/>
                      <a:r>
                        <a:rPr lang="pt-BR" sz="1100" u="none" strike="noStrike">
                          <a:effectLst/>
                        </a:rPr>
                        <a:t>479.000,00</a:t>
                      </a:r>
                      <a:endParaRPr lang="pt-BR" sz="1100" b="0" i="0" u="none" strike="noStrike">
                        <a:solidFill>
                          <a:srgbClr val="000000"/>
                        </a:solidFill>
                        <a:effectLst/>
                        <a:latin typeface="Calibri"/>
                      </a:endParaRPr>
                    </a:p>
                  </a:txBody>
                  <a:tcPr marL="7844" marR="7844" marT="7844" marB="0" anchor="b"/>
                </a:tc>
                <a:tc>
                  <a:txBody>
                    <a:bodyPr/>
                    <a:lstStyle/>
                    <a:p>
                      <a:pPr algn="l" fontAlgn="b"/>
                      <a:r>
                        <a:rPr lang="pt-BR" sz="1100" u="none" strike="noStrike" dirty="0">
                          <a:effectLst/>
                        </a:rPr>
                        <a:t> </a:t>
                      </a:r>
                      <a:endParaRPr lang="pt-BR" sz="1100" b="0" i="0" u="none" strike="noStrike" dirty="0">
                        <a:solidFill>
                          <a:srgbClr val="000000"/>
                        </a:solidFill>
                        <a:effectLst/>
                        <a:latin typeface="Calibri"/>
                      </a:endParaRPr>
                    </a:p>
                  </a:txBody>
                  <a:tcPr marL="7844" marR="7844" marT="7844" marB="0" anchor="b"/>
                </a:tc>
              </a:tr>
            </a:tbl>
          </a:graphicData>
        </a:graphic>
      </p:graphicFrame>
    </p:spTree>
    <p:extLst>
      <p:ext uri="{BB962C8B-B14F-4D97-AF65-F5344CB8AC3E}">
        <p14:creationId xmlns:p14="http://schemas.microsoft.com/office/powerpoint/2010/main" val="21926811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graphicFrame>
        <p:nvGraphicFramePr>
          <p:cNvPr id="4" name="Tabela 3"/>
          <p:cNvGraphicFramePr>
            <a:graphicFrameLocks noGrp="1"/>
          </p:cNvGraphicFramePr>
          <p:nvPr>
            <p:extLst>
              <p:ext uri="{D42A27DB-BD31-4B8C-83A1-F6EECF244321}">
                <p14:modId xmlns:p14="http://schemas.microsoft.com/office/powerpoint/2010/main" val="681657113"/>
              </p:ext>
            </p:extLst>
          </p:nvPr>
        </p:nvGraphicFramePr>
        <p:xfrm>
          <a:off x="251518" y="1196751"/>
          <a:ext cx="8640963" cy="5475203"/>
        </p:xfrm>
        <a:graphic>
          <a:graphicData uri="http://schemas.openxmlformats.org/drawingml/2006/table">
            <a:tbl>
              <a:tblPr>
                <a:tableStyleId>{5C22544A-7EE6-4342-B048-85BDC9FD1C3A}</a:tableStyleId>
              </a:tblPr>
              <a:tblGrid>
                <a:gridCol w="1343016"/>
                <a:gridCol w="1300039"/>
                <a:gridCol w="1557898"/>
                <a:gridCol w="1557898"/>
                <a:gridCol w="1539096"/>
                <a:gridCol w="1343016"/>
              </a:tblGrid>
              <a:tr h="238654">
                <a:tc gridSpan="6">
                  <a:txBody>
                    <a:bodyPr/>
                    <a:lstStyle/>
                    <a:p>
                      <a:pPr algn="ctr" rtl="0" fontAlgn="ctr"/>
                      <a:r>
                        <a:rPr lang="pt-BR" sz="1200" u="none" strike="noStrike">
                          <a:effectLst/>
                        </a:rPr>
                        <a:t>Pactua o remanejamento, no âmbito dos Blocos de financiamento de saldos financeiros disponíveis até 31 de dezembro de 2014.</a:t>
                      </a:r>
                      <a:endParaRPr lang="pt-BR" sz="1200" b="0" i="0" u="none" strike="noStrike">
                        <a:solidFill>
                          <a:srgbClr val="000000"/>
                        </a:solidFill>
                        <a:effectLst/>
                        <a:latin typeface="Calibri"/>
                      </a:endParaRPr>
                    </a:p>
                  </a:txBody>
                  <a:tcPr marL="8657" marR="8657" marT="8657"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444763">
                <a:tc>
                  <a:txBody>
                    <a:bodyPr/>
                    <a:lstStyle/>
                    <a:p>
                      <a:pPr algn="ctr" fontAlgn="ctr"/>
                      <a:r>
                        <a:rPr lang="pt-BR" sz="1200" u="none" strike="noStrike">
                          <a:effectLst/>
                        </a:rPr>
                        <a:t>DELIBERAÇÃO</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MUNICÍPIO</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Bloco financeiro de origem</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Bloco de Financiamento de destino</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Total da transferência entre os blocos</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Previsão de aplicação mensal</a:t>
                      </a:r>
                      <a:endParaRPr lang="pt-BR" sz="1200" b="0" i="0" u="none" strike="noStrike">
                        <a:solidFill>
                          <a:srgbClr val="000000"/>
                        </a:solidFill>
                        <a:effectLst/>
                        <a:latin typeface="Calibri"/>
                      </a:endParaRPr>
                    </a:p>
                  </a:txBody>
                  <a:tcPr marL="8657" marR="8657" marT="8657" marB="0" anchor="ctr"/>
                </a:tc>
              </a:tr>
              <a:tr h="227806">
                <a:tc rowSpan="13">
                  <a:txBody>
                    <a:bodyPr/>
                    <a:lstStyle/>
                    <a:p>
                      <a:pPr algn="ctr" fontAlgn="ctr"/>
                      <a:r>
                        <a:rPr lang="pt-BR" sz="1200" u="none" strike="noStrike">
                          <a:effectLst/>
                        </a:rPr>
                        <a:t>DELIBERAÇÃO CIB-RJ Nº 3.563 DE 23 DE OUTUBRO DE 2015</a:t>
                      </a:r>
                      <a:endParaRPr lang="pt-BR" sz="1200" b="1" i="0" u="none" strike="noStrike">
                        <a:solidFill>
                          <a:srgbClr val="000000"/>
                        </a:solidFill>
                        <a:effectLst/>
                        <a:latin typeface="Calibri"/>
                      </a:endParaRPr>
                    </a:p>
                  </a:txBody>
                  <a:tcPr marL="8657" marR="8657" marT="8657" marB="0" anchor="ctr"/>
                </a:tc>
                <a:tc rowSpan="4">
                  <a:txBody>
                    <a:bodyPr/>
                    <a:lstStyle/>
                    <a:p>
                      <a:pPr algn="ctr" fontAlgn="ctr"/>
                      <a:r>
                        <a:rPr lang="pt-BR" sz="1200" u="none" strike="noStrike">
                          <a:effectLst/>
                        </a:rPr>
                        <a:t>Barra do Piraí</a:t>
                      </a:r>
                      <a:endParaRPr lang="pt-BR" sz="1200" b="0" i="0" u="none" strike="noStrike">
                        <a:solidFill>
                          <a:srgbClr val="000000"/>
                        </a:solidFill>
                        <a:effectLst/>
                        <a:latin typeface="Calibri"/>
                      </a:endParaRPr>
                    </a:p>
                  </a:txBody>
                  <a:tcPr marL="8657" marR="8657" marT="8657" marB="0" anchor="ctr"/>
                </a:tc>
                <a:tc>
                  <a:txBody>
                    <a:bodyPr/>
                    <a:lstStyle/>
                    <a:p>
                      <a:pPr algn="l" fontAlgn="b"/>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nchor="b"/>
                </a:tc>
                <a:tc>
                  <a:txBody>
                    <a:bodyPr/>
                    <a:lstStyle/>
                    <a:p>
                      <a:pPr algn="ctr" fontAlgn="b"/>
                      <a:r>
                        <a:rPr lang="pt-BR" sz="1200" u="none" strike="noStrike">
                          <a:effectLst/>
                        </a:rPr>
                        <a:t>MAC</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2.175.880,00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Aplicação Imediata</a:t>
                      </a:r>
                      <a:endParaRPr lang="pt-BR" sz="1200" b="0" i="0" u="none" strike="noStrike">
                        <a:solidFill>
                          <a:srgbClr val="000000"/>
                        </a:solidFill>
                        <a:effectLst/>
                        <a:latin typeface="Calibri"/>
                      </a:endParaRPr>
                    </a:p>
                  </a:txBody>
                  <a:tcPr marL="8657" marR="8657" marT="8657" marB="0" anchor="ctr"/>
                </a:tc>
              </a:tr>
              <a:tr h="227806">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Assistência Farmacêutica</a:t>
                      </a:r>
                      <a:endParaRPr lang="pt-BR" sz="1200" b="0" i="0" u="none" strike="noStrike">
                        <a:solidFill>
                          <a:srgbClr val="000000"/>
                        </a:solidFill>
                        <a:effectLst/>
                        <a:latin typeface="Calibri"/>
                      </a:endParaRPr>
                    </a:p>
                  </a:txBody>
                  <a:tcPr marL="8657" marR="8657" marT="8657" marB="0" anchor="b"/>
                </a:tc>
                <a:tc>
                  <a:txBody>
                    <a:bodyPr/>
                    <a:lstStyle/>
                    <a:p>
                      <a:pPr algn="ctr" fontAlgn="b"/>
                      <a:r>
                        <a:rPr lang="pt-BR" sz="1200" u="none" strike="noStrike">
                          <a:effectLst/>
                        </a:rPr>
                        <a:t>MAC</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3.003.060,00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Aplicação Imediata</a:t>
                      </a:r>
                      <a:endParaRPr lang="pt-BR" sz="1200" b="0" i="0" u="none" strike="noStrike">
                        <a:solidFill>
                          <a:srgbClr val="000000"/>
                        </a:solidFill>
                        <a:effectLst/>
                        <a:latin typeface="Calibri"/>
                      </a:endParaRPr>
                    </a:p>
                  </a:txBody>
                  <a:tcPr marL="8657" marR="8657" marT="8657" marB="0" anchor="ctr"/>
                </a:tc>
              </a:tr>
              <a:tr h="227806">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Gestão do SUS</a:t>
                      </a:r>
                      <a:endParaRPr lang="pt-BR" sz="1200" b="0" i="0" u="none" strike="noStrike">
                        <a:solidFill>
                          <a:srgbClr val="000000"/>
                        </a:solidFill>
                        <a:effectLst/>
                        <a:latin typeface="Calibri"/>
                      </a:endParaRPr>
                    </a:p>
                  </a:txBody>
                  <a:tcPr marL="8657" marR="8657" marT="8657" marB="0" anchor="b"/>
                </a:tc>
                <a:tc>
                  <a:txBody>
                    <a:bodyPr/>
                    <a:lstStyle/>
                    <a:p>
                      <a:pPr algn="ctr" fontAlgn="b"/>
                      <a:r>
                        <a:rPr lang="pt-BR" sz="1200" u="none" strike="noStrike">
                          <a:effectLst/>
                        </a:rPr>
                        <a:t>MAC</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92.476,00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Aplicação Imediata</a:t>
                      </a:r>
                      <a:endParaRPr lang="pt-BR" sz="1200" b="0" i="0" u="none" strike="noStrike">
                        <a:solidFill>
                          <a:srgbClr val="000000"/>
                        </a:solidFill>
                        <a:effectLst/>
                        <a:latin typeface="Calibri"/>
                      </a:endParaRPr>
                    </a:p>
                  </a:txBody>
                  <a:tcPr marL="8657" marR="8657" marT="8657" marB="0" anchor="ctr"/>
                </a:tc>
              </a:tr>
              <a:tr h="227806">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TOTAL</a:t>
                      </a:r>
                      <a:endParaRPr lang="pt-BR" sz="1200" b="0" i="0" u="none" strike="noStrike">
                        <a:solidFill>
                          <a:srgbClr val="000000"/>
                        </a:solidFill>
                        <a:effectLst/>
                        <a:latin typeface="Calibri"/>
                      </a:endParaRPr>
                    </a:p>
                  </a:txBody>
                  <a:tcPr marL="8657" marR="8657" marT="8657" marB="0" anchor="b"/>
                </a:tc>
                <a:tc>
                  <a:txBody>
                    <a:bodyPr/>
                    <a:lstStyle/>
                    <a:p>
                      <a:pPr algn="ctr" fontAlgn="b"/>
                      <a:r>
                        <a:rPr lang="pt-BR" sz="1200" u="none" strike="noStrike">
                          <a:effectLst/>
                        </a:rPr>
                        <a:t> </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5.271.416,00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 </a:t>
                      </a:r>
                      <a:endParaRPr lang="pt-BR" sz="1200" b="0" i="0" u="none" strike="noStrike">
                        <a:solidFill>
                          <a:srgbClr val="000000"/>
                        </a:solidFill>
                        <a:effectLst/>
                        <a:latin typeface="Calibri"/>
                      </a:endParaRPr>
                    </a:p>
                  </a:txBody>
                  <a:tcPr marL="8657" marR="8657" marT="8657" marB="0" anchor="ctr"/>
                </a:tc>
              </a:tr>
              <a:tr h="392801">
                <a:tc vMerge="1">
                  <a:txBody>
                    <a:bodyPr/>
                    <a:lstStyle/>
                    <a:p>
                      <a:endParaRPr lang="pt-BR"/>
                    </a:p>
                  </a:txBody>
                  <a:tcPr/>
                </a:tc>
                <a:tc rowSpan="4">
                  <a:txBody>
                    <a:bodyPr/>
                    <a:lstStyle/>
                    <a:p>
                      <a:pPr algn="ctr" fontAlgn="ctr"/>
                      <a:r>
                        <a:rPr lang="pt-BR" sz="1200" u="none" strike="noStrike">
                          <a:effectLst/>
                        </a:rPr>
                        <a:t>Mangaratiba</a:t>
                      </a:r>
                      <a:endParaRPr lang="pt-BR" sz="1200" b="0" i="0" u="none" strike="noStrike">
                        <a:solidFill>
                          <a:srgbClr val="000000"/>
                        </a:solidFill>
                        <a:effectLst/>
                        <a:latin typeface="Calibri"/>
                      </a:endParaRPr>
                    </a:p>
                  </a:txBody>
                  <a:tcPr marL="8657" marR="8657" marT="8657" marB="0" anchor="ctr"/>
                </a:tc>
                <a:tc>
                  <a:txBody>
                    <a:bodyPr/>
                    <a:lstStyle/>
                    <a:p>
                      <a:pPr algn="l" fontAlgn="ctr"/>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nchor="ctr"/>
                </a:tc>
                <a:tc rowSpan="3">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200.000,00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16.666,67 out/2015 a set/2015</a:t>
                      </a:r>
                      <a:endParaRPr lang="pt-BR" sz="1200" b="0" i="0" u="none" strike="noStrike">
                        <a:solidFill>
                          <a:srgbClr val="000000"/>
                        </a:solidFill>
                        <a:effectLst/>
                        <a:latin typeface="Calibri"/>
                      </a:endParaRPr>
                    </a:p>
                  </a:txBody>
                  <a:tcPr marL="8657" marR="8657" marT="8657" marB="0" anchor="ctr"/>
                </a:tc>
              </a:tr>
              <a:tr h="444763">
                <a:tc vMerge="1">
                  <a:txBody>
                    <a:bodyPr/>
                    <a:lstStyle/>
                    <a:p>
                      <a:endParaRPr lang="pt-BR"/>
                    </a:p>
                  </a:txBody>
                  <a:tcPr/>
                </a:tc>
                <a:tc vMerge="1">
                  <a:txBody>
                    <a:bodyPr/>
                    <a:lstStyle/>
                    <a:p>
                      <a:endParaRPr lang="pt-BR"/>
                    </a:p>
                  </a:txBody>
                  <a:tcPr/>
                </a:tc>
                <a:tc>
                  <a:txBody>
                    <a:bodyPr/>
                    <a:lstStyle/>
                    <a:p>
                      <a:pPr algn="l" fontAlgn="ctr"/>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nchor="ctr"/>
                </a:tc>
                <a:tc vMerge="1">
                  <a:txBody>
                    <a:bodyPr/>
                    <a:lstStyle/>
                    <a:p>
                      <a:endParaRPr lang="pt-BR"/>
                    </a:p>
                  </a:txBody>
                  <a:tcPr/>
                </a:tc>
                <a:tc>
                  <a:txBody>
                    <a:bodyPr/>
                    <a:lstStyle/>
                    <a:p>
                      <a:pPr algn="ctr" fontAlgn="ctr"/>
                      <a:r>
                        <a:rPr lang="pt-BR" sz="1200" u="none" strike="noStrike">
                          <a:effectLst/>
                        </a:rPr>
                        <a:t>400.000,00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33.333,34 out/2015 a set/2015</a:t>
                      </a:r>
                      <a:endParaRPr lang="pt-BR" sz="1200" b="0" i="0" u="none" strike="noStrike">
                        <a:solidFill>
                          <a:srgbClr val="000000"/>
                        </a:solidFill>
                        <a:effectLst/>
                        <a:latin typeface="Calibri"/>
                      </a:endParaRPr>
                    </a:p>
                  </a:txBody>
                  <a:tcPr marL="8657" marR="8657" marT="8657" marB="0" anchor="ctr"/>
                </a:tc>
              </a:tr>
              <a:tr h="444763">
                <a:tc vMerge="1">
                  <a:txBody>
                    <a:bodyPr/>
                    <a:lstStyle/>
                    <a:p>
                      <a:endParaRPr lang="pt-BR"/>
                    </a:p>
                  </a:txBody>
                  <a:tcPr/>
                </a:tc>
                <a:tc vMerge="1">
                  <a:txBody>
                    <a:bodyPr/>
                    <a:lstStyle/>
                    <a:p>
                      <a:endParaRPr lang="pt-BR"/>
                    </a:p>
                  </a:txBody>
                  <a:tcPr/>
                </a:tc>
                <a:tc>
                  <a:txBody>
                    <a:bodyPr/>
                    <a:lstStyle/>
                    <a:p>
                      <a:pPr algn="l" fontAlgn="ctr"/>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nchor="ctr"/>
                </a:tc>
                <a:tc vMerge="1">
                  <a:txBody>
                    <a:bodyPr/>
                    <a:lstStyle/>
                    <a:p>
                      <a:endParaRPr lang="pt-BR"/>
                    </a:p>
                  </a:txBody>
                  <a:tcPr/>
                </a:tc>
                <a:tc>
                  <a:txBody>
                    <a:bodyPr/>
                    <a:lstStyle/>
                    <a:p>
                      <a:pPr algn="ctr" fontAlgn="ctr"/>
                      <a:r>
                        <a:rPr lang="pt-BR" sz="1200" u="none" strike="noStrike">
                          <a:effectLst/>
                        </a:rPr>
                        <a:t>250.000,00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20.833,34 out/2015 a set/2015</a:t>
                      </a:r>
                      <a:endParaRPr lang="pt-BR" sz="1200" b="0" i="0" u="none" strike="noStrike">
                        <a:solidFill>
                          <a:srgbClr val="000000"/>
                        </a:solidFill>
                        <a:effectLst/>
                        <a:latin typeface="Calibri"/>
                      </a:endParaRPr>
                    </a:p>
                  </a:txBody>
                  <a:tcPr marL="8657" marR="8657" marT="8657" marB="0" anchor="ctr"/>
                </a:tc>
              </a:tr>
              <a:tr h="227806">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TOTAL</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 </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850.000,00</a:t>
                      </a:r>
                      <a:endParaRPr lang="pt-BR" sz="1200" b="0" i="0" u="none" strike="noStrike">
                        <a:solidFill>
                          <a:srgbClr val="000000"/>
                        </a:solidFill>
                        <a:effectLst/>
                        <a:latin typeface="Calibri"/>
                      </a:endParaRPr>
                    </a:p>
                  </a:txBody>
                  <a:tcPr marL="8657" marR="8657" marT="8657" marB="0" anchor="ctr"/>
                </a:tc>
                <a:tc>
                  <a:txBody>
                    <a:bodyPr/>
                    <a:lstStyle/>
                    <a:p>
                      <a:pPr algn="l" fontAlgn="b"/>
                      <a:r>
                        <a:rPr lang="pt-BR" sz="1200" u="none" strike="noStrike">
                          <a:effectLst/>
                        </a:rPr>
                        <a:t> </a:t>
                      </a:r>
                      <a:endParaRPr lang="pt-BR" sz="1200" b="0" i="0" u="none" strike="noStrike">
                        <a:solidFill>
                          <a:srgbClr val="000000"/>
                        </a:solidFill>
                        <a:effectLst/>
                        <a:latin typeface="Calibri"/>
                      </a:endParaRPr>
                    </a:p>
                  </a:txBody>
                  <a:tcPr marL="8657" marR="8657" marT="8657" marB="0" anchor="b"/>
                </a:tc>
              </a:tr>
              <a:tr h="444763">
                <a:tc vMerge="1">
                  <a:txBody>
                    <a:bodyPr/>
                    <a:lstStyle/>
                    <a:p>
                      <a:endParaRPr lang="pt-BR"/>
                    </a:p>
                  </a:txBody>
                  <a:tcPr/>
                </a:tc>
                <a:tc rowSpan="5">
                  <a:txBody>
                    <a:bodyPr/>
                    <a:lstStyle/>
                    <a:p>
                      <a:pPr algn="ctr" fontAlgn="ctr"/>
                      <a:r>
                        <a:rPr lang="pt-BR" sz="1200" u="none" strike="noStrike">
                          <a:effectLst/>
                        </a:rPr>
                        <a:t>Rio Claro</a:t>
                      </a:r>
                      <a:endParaRPr lang="pt-BR" sz="1200" b="0" i="0" u="none" strike="noStrike">
                        <a:solidFill>
                          <a:srgbClr val="000000"/>
                        </a:solidFill>
                        <a:effectLst/>
                        <a:latin typeface="Calibri"/>
                      </a:endParaRPr>
                    </a:p>
                  </a:txBody>
                  <a:tcPr marL="8657" marR="8657" marT="8657" marB="0" anchor="ctr"/>
                </a:tc>
                <a:tc rowSpan="3">
                  <a:txBody>
                    <a:bodyPr/>
                    <a:lstStyle/>
                    <a:p>
                      <a:pPr algn="l" fontAlgn="ctr"/>
                      <a:r>
                        <a:rPr lang="pt-BR" sz="1200" u="none" strike="noStrike">
                          <a:effectLst/>
                        </a:rPr>
                        <a:t>Atenção Básica - Cofinancia- mento</a:t>
                      </a:r>
                      <a:endParaRPr lang="pt-BR" sz="1200" b="0" i="0" u="none" strike="noStrike">
                        <a:solidFill>
                          <a:srgbClr val="000000"/>
                        </a:solidFill>
                        <a:effectLst/>
                        <a:latin typeface="Calibri"/>
                      </a:endParaRPr>
                    </a:p>
                  </a:txBody>
                  <a:tcPr marL="8657" marR="8657" marT="8657" marB="0" anchor="ctr"/>
                </a:tc>
                <a:tc rowSpan="3">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rowSpan="3">
                  <a:txBody>
                    <a:bodyPr/>
                    <a:lstStyle/>
                    <a:p>
                      <a:pPr algn="ctr" fontAlgn="ctr"/>
                      <a:r>
                        <a:rPr lang="pt-BR" sz="1200" u="none" strike="noStrike">
                          <a:effectLst/>
                        </a:rPr>
                        <a:t>200.000,00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100.000,00 nov/2015</a:t>
                      </a:r>
                      <a:endParaRPr lang="pt-BR" sz="1200" b="0" i="0" u="none" strike="noStrike">
                        <a:solidFill>
                          <a:srgbClr val="000000"/>
                        </a:solidFill>
                        <a:effectLst/>
                        <a:latin typeface="Calibri"/>
                      </a:endParaRPr>
                    </a:p>
                  </a:txBody>
                  <a:tcPr marL="8657" marR="8657" marT="8657" marB="0" anchor="ctr"/>
                </a:tc>
              </a:tr>
              <a:tr h="227806">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a:txBody>
                    <a:bodyPr/>
                    <a:lstStyle/>
                    <a:p>
                      <a:pPr algn="ctr" fontAlgn="ctr"/>
                      <a:r>
                        <a:rPr lang="pt-BR" sz="1200" u="none" strike="noStrike">
                          <a:effectLst/>
                        </a:rPr>
                        <a:t>50.000,00 dez/2015</a:t>
                      </a:r>
                      <a:endParaRPr lang="pt-BR" sz="1200" b="0" i="0" u="none" strike="noStrike">
                        <a:solidFill>
                          <a:srgbClr val="000000"/>
                        </a:solidFill>
                        <a:effectLst/>
                        <a:latin typeface="Calibri"/>
                      </a:endParaRPr>
                    </a:p>
                  </a:txBody>
                  <a:tcPr marL="8657" marR="8657" marT="8657" marB="0" anchor="ctr"/>
                </a:tc>
              </a:tr>
              <a:tr h="227806">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a:txBody>
                    <a:bodyPr/>
                    <a:lstStyle/>
                    <a:p>
                      <a:pPr algn="ctr" fontAlgn="ctr"/>
                      <a:r>
                        <a:rPr lang="pt-BR" sz="1200" u="none" strike="noStrike">
                          <a:effectLst/>
                        </a:rPr>
                        <a:t>50.000,00 jan/2015</a:t>
                      </a:r>
                      <a:endParaRPr lang="pt-BR" sz="1200" b="0" i="0" u="none" strike="noStrike">
                        <a:solidFill>
                          <a:srgbClr val="000000"/>
                        </a:solidFill>
                        <a:effectLst/>
                        <a:latin typeface="Calibri"/>
                      </a:endParaRPr>
                    </a:p>
                  </a:txBody>
                  <a:tcPr marL="8657" marR="8657" marT="8657" marB="0" anchor="ctr"/>
                </a:tc>
              </a:tr>
              <a:tr h="1095637">
                <a:tc vMerge="1">
                  <a:txBody>
                    <a:bodyPr/>
                    <a:lstStyle/>
                    <a:p>
                      <a:endParaRPr lang="pt-BR"/>
                    </a:p>
                  </a:txBody>
                  <a:tcPr/>
                </a:tc>
                <a:tc vMerge="1">
                  <a:txBody>
                    <a:bodyPr/>
                    <a:lstStyle/>
                    <a:p>
                      <a:endParaRPr lang="pt-BR"/>
                    </a:p>
                  </a:txBody>
                  <a:tcPr/>
                </a:tc>
                <a:tc>
                  <a:txBody>
                    <a:bodyPr/>
                    <a:lstStyle/>
                    <a:p>
                      <a:pPr algn="l" fontAlgn="ctr"/>
                      <a:r>
                        <a:rPr lang="pt-BR" sz="1200" u="none" strike="noStrike">
                          <a:effectLst/>
                        </a:rPr>
                        <a:t>Atenção Básica - Piso da Aten- ção Básica Variável Programa de Melhoria do Acesso e da Qualidade - PMAQ</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59.600,00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dirty="0">
                          <a:effectLst/>
                        </a:rPr>
                        <a:t>59.000,00 </a:t>
                      </a:r>
                      <a:r>
                        <a:rPr lang="pt-BR" sz="1200" u="none" strike="noStrike" dirty="0" err="1">
                          <a:effectLst/>
                        </a:rPr>
                        <a:t>jan</a:t>
                      </a:r>
                      <a:r>
                        <a:rPr lang="pt-BR" sz="1200" u="none" strike="noStrike" dirty="0">
                          <a:effectLst/>
                        </a:rPr>
                        <a:t>/2016</a:t>
                      </a:r>
                      <a:endParaRPr lang="pt-BR" sz="1200" b="0" i="0" u="none" strike="noStrike" dirty="0">
                        <a:solidFill>
                          <a:srgbClr val="000000"/>
                        </a:solidFill>
                        <a:effectLst/>
                        <a:latin typeface="Calibri"/>
                      </a:endParaRPr>
                    </a:p>
                  </a:txBody>
                  <a:tcPr marL="8657" marR="8657" marT="8657" marB="0" anchor="ctr"/>
                </a:tc>
              </a:tr>
              <a:tr h="227806">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TOTAL</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 </a:t>
                      </a:r>
                      <a:endParaRPr lang="pt-BR" sz="1200" b="0" i="0" u="none" strike="noStrike">
                        <a:solidFill>
                          <a:srgbClr val="000000"/>
                        </a:solidFill>
                        <a:effectLst/>
                        <a:latin typeface="Calibri"/>
                      </a:endParaRPr>
                    </a:p>
                  </a:txBody>
                  <a:tcPr marL="8657" marR="8657" marT="8657" marB="0" anchor="ctr"/>
                </a:tc>
                <a:tc>
                  <a:txBody>
                    <a:bodyPr/>
                    <a:lstStyle/>
                    <a:p>
                      <a:pPr algn="ctr" fontAlgn="b"/>
                      <a:r>
                        <a:rPr lang="pt-BR" sz="1200" u="none" strike="noStrike">
                          <a:effectLst/>
                        </a:rPr>
                        <a:t>259.600,00</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dirty="0">
                          <a:effectLst/>
                        </a:rPr>
                        <a:t>259.600,00</a:t>
                      </a:r>
                      <a:endParaRPr lang="pt-BR" sz="1200" b="0" i="0" u="none" strike="noStrike" dirty="0">
                        <a:solidFill>
                          <a:srgbClr val="000000"/>
                        </a:solidFill>
                        <a:effectLst/>
                        <a:latin typeface="Calibri"/>
                      </a:endParaRPr>
                    </a:p>
                  </a:txBody>
                  <a:tcPr marL="8657" marR="8657" marT="8657" marB="0" anchor="ctr"/>
                </a:tc>
              </a:tr>
            </a:tbl>
          </a:graphicData>
        </a:graphic>
      </p:graphicFrame>
    </p:spTree>
    <p:extLst>
      <p:ext uri="{BB962C8B-B14F-4D97-AF65-F5344CB8AC3E}">
        <p14:creationId xmlns:p14="http://schemas.microsoft.com/office/powerpoint/2010/main" val="845291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33375"/>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graphicFrame>
        <p:nvGraphicFramePr>
          <p:cNvPr id="2" name="Tabela 1"/>
          <p:cNvGraphicFramePr>
            <a:graphicFrameLocks noGrp="1"/>
          </p:cNvGraphicFramePr>
          <p:nvPr>
            <p:extLst>
              <p:ext uri="{D42A27DB-BD31-4B8C-83A1-F6EECF244321}">
                <p14:modId xmlns:p14="http://schemas.microsoft.com/office/powerpoint/2010/main" val="1898636128"/>
              </p:ext>
            </p:extLst>
          </p:nvPr>
        </p:nvGraphicFramePr>
        <p:xfrm>
          <a:off x="251519" y="980728"/>
          <a:ext cx="8712969" cy="5723124"/>
        </p:xfrm>
        <a:graphic>
          <a:graphicData uri="http://schemas.openxmlformats.org/drawingml/2006/table">
            <a:tbl>
              <a:tblPr>
                <a:tableStyleId>{5C22544A-7EE6-4342-B048-85BDC9FD1C3A}</a:tableStyleId>
              </a:tblPr>
              <a:tblGrid>
                <a:gridCol w="1532764"/>
                <a:gridCol w="1279065"/>
                <a:gridCol w="1532764"/>
                <a:gridCol w="1532764"/>
                <a:gridCol w="1514265"/>
                <a:gridCol w="1321347"/>
              </a:tblGrid>
              <a:tr h="214854">
                <a:tc gridSpan="6">
                  <a:txBody>
                    <a:bodyPr/>
                    <a:lstStyle/>
                    <a:p>
                      <a:pPr algn="ctr" rtl="0" fontAlgn="ctr"/>
                      <a:r>
                        <a:rPr lang="pt-BR" sz="1200" u="none" strike="noStrike" dirty="0">
                          <a:effectLst/>
                        </a:rPr>
                        <a:t>Pactua o remanejamento, no âmbito dos Blocos de financiamento de saldos financeiros disponíveis até 31 de dezembro de 2014.</a:t>
                      </a:r>
                      <a:endParaRPr lang="pt-BR" sz="1200" b="0" i="0" u="none" strike="noStrike" dirty="0">
                        <a:solidFill>
                          <a:srgbClr val="000000"/>
                        </a:solidFill>
                        <a:effectLst/>
                        <a:latin typeface="Calibri"/>
                      </a:endParaRPr>
                    </a:p>
                  </a:txBody>
                  <a:tcPr marL="8657" marR="8657" marT="8657" marB="0" anchor="ct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370468">
                <a:tc>
                  <a:txBody>
                    <a:bodyPr/>
                    <a:lstStyle/>
                    <a:p>
                      <a:pPr algn="ctr" fontAlgn="ctr"/>
                      <a:r>
                        <a:rPr lang="pt-BR" sz="1200" u="none" strike="noStrike">
                          <a:effectLst/>
                        </a:rPr>
                        <a:t>DELIBERAÇÃO</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MUNICÍPIO</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Bloco financeiro de origem</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Bloco de Financiamento de destino</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Total da transferência entre os blocos</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Previsão de aplicação mensal</a:t>
                      </a:r>
                      <a:endParaRPr lang="pt-BR" sz="1200" b="0" i="0" u="none" strike="noStrike">
                        <a:solidFill>
                          <a:srgbClr val="000000"/>
                        </a:solidFill>
                        <a:effectLst/>
                        <a:latin typeface="Calibri"/>
                      </a:endParaRPr>
                    </a:p>
                  </a:txBody>
                  <a:tcPr marL="8657" marR="8657" marT="8657" marB="0" anchor="ctr"/>
                </a:tc>
              </a:tr>
              <a:tr h="419476">
                <a:tc rowSpan="15">
                  <a:txBody>
                    <a:bodyPr/>
                    <a:lstStyle/>
                    <a:p>
                      <a:pPr algn="ctr" fontAlgn="ctr"/>
                      <a:r>
                        <a:rPr lang="pt-BR" sz="1200" u="none" strike="noStrike">
                          <a:effectLst/>
                        </a:rPr>
                        <a:t>DELIBERAÇÃO CIB-RJ Nº 3.563 DE 23 DE OUTUBRO DE 2015</a:t>
                      </a:r>
                      <a:endParaRPr lang="pt-BR" sz="1200" b="1" i="0" u="none" strike="noStrike">
                        <a:solidFill>
                          <a:srgbClr val="000000"/>
                        </a:solidFill>
                        <a:effectLst/>
                        <a:latin typeface="Calibri"/>
                      </a:endParaRPr>
                    </a:p>
                  </a:txBody>
                  <a:tcPr marL="8657" marR="8657" marT="8657" marB="0" anchor="ctr"/>
                </a:tc>
                <a:tc rowSpan="7">
                  <a:txBody>
                    <a:bodyPr/>
                    <a:lstStyle/>
                    <a:p>
                      <a:pPr algn="ctr" fontAlgn="ctr"/>
                      <a:r>
                        <a:rPr lang="pt-BR" sz="1200" u="none" strike="noStrike">
                          <a:effectLst/>
                        </a:rPr>
                        <a:t>Seropédica</a:t>
                      </a:r>
                      <a:endParaRPr lang="pt-BR" sz="1200" b="0" i="0" u="none" strike="noStrike">
                        <a:solidFill>
                          <a:srgbClr val="000000"/>
                        </a:solidFill>
                        <a:effectLst/>
                        <a:latin typeface="Calibri"/>
                      </a:endParaRPr>
                    </a:p>
                  </a:txBody>
                  <a:tcPr marL="8657" marR="8657" marT="8657" marB="0" anchor="ctr"/>
                </a:tc>
                <a:tc rowSpan="3">
                  <a:txBody>
                    <a:bodyPr/>
                    <a:lstStyle/>
                    <a:p>
                      <a:pPr algn="l" fontAlgn="ctr"/>
                      <a:r>
                        <a:rPr lang="pt-BR" sz="1200" u="none" strike="noStrike">
                          <a:effectLst/>
                        </a:rPr>
                        <a:t>Atenção Básica - (Cofinanciamento) </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Assistência Farmacêutica</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150.000,00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150.000,00 out/2015</a:t>
                      </a:r>
                      <a:endParaRPr lang="pt-BR" sz="1200" b="0" i="0" u="none" strike="noStrike">
                        <a:solidFill>
                          <a:srgbClr val="000000"/>
                        </a:solidFill>
                        <a:effectLst/>
                        <a:latin typeface="Calibri"/>
                      </a:endParaRPr>
                    </a:p>
                  </a:txBody>
                  <a:tcPr marL="8657" marR="8657" marT="8657" marB="0" anchor="ctr"/>
                </a:tc>
              </a:tr>
              <a:tr h="214854">
                <a:tc vMerge="1">
                  <a:txBody>
                    <a:bodyPr/>
                    <a:lstStyle/>
                    <a:p>
                      <a:endParaRPr lang="pt-BR"/>
                    </a:p>
                  </a:txBody>
                  <a:tcPr/>
                </a:tc>
                <a:tc vMerge="1">
                  <a:txBody>
                    <a:bodyPr/>
                    <a:lstStyle/>
                    <a:p>
                      <a:endParaRPr lang="pt-BR"/>
                    </a:p>
                  </a:txBody>
                  <a:tcPr/>
                </a:tc>
                <a:tc vMerge="1">
                  <a:txBody>
                    <a:bodyPr/>
                    <a:lstStyle/>
                    <a:p>
                      <a:endParaRPr lang="pt-BR"/>
                    </a:p>
                  </a:txBody>
                  <a:tcPr/>
                </a:tc>
                <a:tc rowSpan="2">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rowSpan="2">
                  <a:txBody>
                    <a:bodyPr/>
                    <a:lstStyle/>
                    <a:p>
                      <a:pPr algn="ctr" fontAlgn="ctr"/>
                      <a:r>
                        <a:rPr lang="pt-BR" sz="1200" u="none" strike="noStrike">
                          <a:effectLst/>
                        </a:rPr>
                        <a:t>100.000,00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50.000,00 out/2015</a:t>
                      </a:r>
                      <a:endParaRPr lang="pt-BR" sz="1200" b="0" i="0" u="none" strike="noStrike">
                        <a:solidFill>
                          <a:srgbClr val="000000"/>
                        </a:solidFill>
                        <a:effectLst/>
                        <a:latin typeface="Calibri"/>
                      </a:endParaRPr>
                    </a:p>
                  </a:txBody>
                  <a:tcPr marL="8657" marR="8657" marT="8657" marB="0" anchor="ctr"/>
                </a:tc>
              </a:tr>
              <a:tr h="214854">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a:txBody>
                    <a:bodyPr/>
                    <a:lstStyle/>
                    <a:p>
                      <a:pPr algn="ctr" fontAlgn="ctr"/>
                      <a:r>
                        <a:rPr lang="pt-BR" sz="1200" u="none" strike="noStrike">
                          <a:effectLst/>
                        </a:rPr>
                        <a:t>50.000,00 nov/2015</a:t>
                      </a:r>
                      <a:endParaRPr lang="pt-BR" sz="1200" b="0" i="0" u="none" strike="noStrike">
                        <a:solidFill>
                          <a:srgbClr val="000000"/>
                        </a:solidFill>
                        <a:effectLst/>
                        <a:latin typeface="Calibri"/>
                      </a:endParaRPr>
                    </a:p>
                  </a:txBody>
                  <a:tcPr marL="8657" marR="8657" marT="8657" marB="0" anchor="ctr"/>
                </a:tc>
              </a:tr>
              <a:tr h="214854">
                <a:tc vMerge="1">
                  <a:txBody>
                    <a:bodyPr/>
                    <a:lstStyle/>
                    <a:p>
                      <a:endParaRPr lang="pt-BR"/>
                    </a:p>
                  </a:txBody>
                  <a:tcPr/>
                </a:tc>
                <a:tc vMerge="1">
                  <a:txBody>
                    <a:bodyPr/>
                    <a:lstStyle/>
                    <a:p>
                      <a:endParaRPr lang="pt-BR"/>
                    </a:p>
                  </a:txBody>
                  <a:tcPr/>
                </a:tc>
                <a:tc rowSpan="3">
                  <a:txBody>
                    <a:bodyPr/>
                    <a:lstStyle/>
                    <a:p>
                      <a:pPr algn="l" fontAlgn="ctr"/>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nchor="ctr"/>
                </a:tc>
                <a:tc rowSpan="2">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rowSpan="2">
                  <a:txBody>
                    <a:bodyPr/>
                    <a:lstStyle/>
                    <a:p>
                      <a:pPr algn="ctr" fontAlgn="ctr"/>
                      <a:r>
                        <a:rPr lang="pt-BR" sz="1200" u="none" strike="noStrike">
                          <a:effectLst/>
                        </a:rPr>
                        <a:t>250.000,00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125.000,00 out/2015</a:t>
                      </a:r>
                      <a:endParaRPr lang="pt-BR" sz="1200" b="0" i="0" u="none" strike="noStrike">
                        <a:solidFill>
                          <a:srgbClr val="000000"/>
                        </a:solidFill>
                        <a:effectLst/>
                        <a:latin typeface="Calibri"/>
                      </a:endParaRPr>
                    </a:p>
                  </a:txBody>
                  <a:tcPr marL="8657" marR="8657" marT="8657" marB="0" anchor="ctr"/>
                </a:tc>
              </a:tr>
              <a:tr h="214854">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vMerge="1">
                  <a:txBody>
                    <a:bodyPr/>
                    <a:lstStyle/>
                    <a:p>
                      <a:endParaRPr lang="pt-BR"/>
                    </a:p>
                  </a:txBody>
                  <a:tcPr/>
                </a:tc>
                <a:tc>
                  <a:txBody>
                    <a:bodyPr/>
                    <a:lstStyle/>
                    <a:p>
                      <a:pPr algn="ctr" fontAlgn="ctr"/>
                      <a:r>
                        <a:rPr lang="pt-BR" sz="1200" u="none" strike="noStrike">
                          <a:effectLst/>
                        </a:rPr>
                        <a:t>125.000,00 nov/2015</a:t>
                      </a:r>
                      <a:endParaRPr lang="pt-BR" sz="1200" b="0" i="0" u="none" strike="noStrike">
                        <a:solidFill>
                          <a:srgbClr val="000000"/>
                        </a:solidFill>
                        <a:effectLst/>
                        <a:latin typeface="Calibri"/>
                      </a:endParaRPr>
                    </a:p>
                  </a:txBody>
                  <a:tcPr marL="8657" marR="8657" marT="8657" marB="0" anchor="ctr"/>
                </a:tc>
              </a:tr>
              <a:tr h="214854">
                <a:tc vMerge="1">
                  <a:txBody>
                    <a:bodyPr/>
                    <a:lstStyle/>
                    <a:p>
                      <a:endParaRPr lang="pt-BR"/>
                    </a:p>
                  </a:txBody>
                  <a:tcPr/>
                </a:tc>
                <a:tc vMerge="1">
                  <a:txBody>
                    <a:bodyPr/>
                    <a:lstStyle/>
                    <a:p>
                      <a:endParaRPr lang="pt-BR"/>
                    </a:p>
                  </a:txBody>
                  <a:tcPr/>
                </a:tc>
                <a:tc vMerge="1">
                  <a:txBody>
                    <a:bodyPr/>
                    <a:lstStyle/>
                    <a:p>
                      <a:endParaRPr lang="pt-BR"/>
                    </a:p>
                  </a:txBody>
                  <a:tcPr/>
                </a:tc>
                <a:tc>
                  <a:txBody>
                    <a:bodyPr/>
                    <a:lstStyle/>
                    <a:p>
                      <a:pPr algn="ctr" fontAlgn="ctr"/>
                      <a:r>
                        <a:rPr lang="pt-BR" sz="1200" u="none" strike="noStrike">
                          <a:effectLst/>
                        </a:rPr>
                        <a:t>Assistência Farmacêutica</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150.000,00</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150.000,00 out/2015</a:t>
                      </a:r>
                      <a:endParaRPr lang="pt-BR" sz="1200" b="0" i="0" u="none" strike="noStrike">
                        <a:solidFill>
                          <a:srgbClr val="000000"/>
                        </a:solidFill>
                        <a:effectLst/>
                        <a:latin typeface="Calibri"/>
                      </a:endParaRPr>
                    </a:p>
                  </a:txBody>
                  <a:tcPr marL="8657" marR="8657" marT="8657" marB="0" anchor="ctr"/>
                </a:tc>
              </a:tr>
              <a:tr h="214854">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TOTAL</a:t>
                      </a:r>
                      <a:endParaRPr lang="pt-BR" sz="1200" b="0" i="0" u="none" strike="noStrike">
                        <a:solidFill>
                          <a:srgbClr val="000000"/>
                        </a:solidFill>
                        <a:effectLst/>
                        <a:latin typeface="Calibri"/>
                      </a:endParaRPr>
                    </a:p>
                  </a:txBody>
                  <a:tcPr marL="8657" marR="8657" marT="8657" marB="0" anchor="b"/>
                </a:tc>
                <a:tc>
                  <a:txBody>
                    <a:bodyPr/>
                    <a:lstStyle/>
                    <a:p>
                      <a:pPr algn="l" fontAlgn="b"/>
                      <a:r>
                        <a:rPr lang="pt-BR" sz="1200" u="none" strike="noStrike">
                          <a:effectLst/>
                        </a:rPr>
                        <a:t> </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650.000,00</a:t>
                      </a:r>
                      <a:endParaRPr lang="pt-BR" sz="1200" b="0" i="0" u="none" strike="noStrike">
                        <a:solidFill>
                          <a:srgbClr val="000000"/>
                        </a:solidFill>
                        <a:effectLst/>
                        <a:latin typeface="Calibri"/>
                      </a:endParaRPr>
                    </a:p>
                  </a:txBody>
                  <a:tcPr marL="8657" marR="8657" marT="8657" marB="0" anchor="ctr"/>
                </a:tc>
                <a:tc>
                  <a:txBody>
                    <a:bodyPr/>
                    <a:lstStyle/>
                    <a:p>
                      <a:pPr algn="l" fontAlgn="b"/>
                      <a:r>
                        <a:rPr lang="pt-BR" sz="1200" u="none" strike="noStrike">
                          <a:effectLst/>
                        </a:rPr>
                        <a:t> </a:t>
                      </a:r>
                      <a:endParaRPr lang="pt-BR" sz="1200" b="0" i="0" u="none" strike="noStrike">
                        <a:solidFill>
                          <a:srgbClr val="000000"/>
                        </a:solidFill>
                        <a:effectLst/>
                        <a:latin typeface="Calibri"/>
                      </a:endParaRPr>
                    </a:p>
                  </a:txBody>
                  <a:tcPr marL="8657" marR="8657" marT="8657" marB="0" anchor="b"/>
                </a:tc>
              </a:tr>
              <a:tr h="419476">
                <a:tc vMerge="1">
                  <a:txBody>
                    <a:bodyPr/>
                    <a:lstStyle/>
                    <a:p>
                      <a:endParaRPr lang="pt-BR"/>
                    </a:p>
                  </a:txBody>
                  <a:tcPr/>
                </a:tc>
                <a:tc rowSpan="4">
                  <a:txBody>
                    <a:bodyPr/>
                    <a:lstStyle/>
                    <a:p>
                      <a:pPr algn="ctr" fontAlgn="ctr"/>
                      <a:r>
                        <a:rPr lang="pt-BR" sz="1200" u="none" strike="noStrike">
                          <a:effectLst/>
                        </a:rPr>
                        <a:t>Valença </a:t>
                      </a:r>
                      <a:endParaRPr lang="pt-BR" sz="1200" b="0" i="0" u="none" strike="noStrike">
                        <a:solidFill>
                          <a:srgbClr val="000000"/>
                        </a:solidFill>
                        <a:effectLst/>
                        <a:latin typeface="Calibri"/>
                      </a:endParaRPr>
                    </a:p>
                  </a:txBody>
                  <a:tcPr marL="8657" marR="8657" marT="8657" marB="0" anchor="ctr"/>
                </a:tc>
                <a:tc>
                  <a:txBody>
                    <a:bodyPr/>
                    <a:lstStyle/>
                    <a:p>
                      <a:pPr algn="l" fontAlgn="b"/>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Assistência Farmacêutica</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500.000,00</a:t>
                      </a:r>
                      <a:endParaRPr lang="pt-BR" sz="1200" b="0" i="0" u="none" strike="noStrike">
                        <a:solidFill>
                          <a:srgbClr val="000000"/>
                        </a:solidFill>
                        <a:effectLst/>
                        <a:latin typeface="Calibri"/>
                      </a:endParaRPr>
                    </a:p>
                  </a:txBody>
                  <a:tcPr marL="8657" marR="8657" marT="8657" marB="0" anchor="ctr"/>
                </a:tc>
                <a:tc>
                  <a:txBody>
                    <a:bodyPr/>
                    <a:lstStyle/>
                    <a:p>
                      <a:pPr algn="l" fontAlgn="t"/>
                      <a:r>
                        <a:rPr lang="pt-BR" sz="1200" u="none" strike="noStrike">
                          <a:effectLst/>
                        </a:rPr>
                        <a:t>41.666,00 nov/2015 a out/2015</a:t>
                      </a:r>
                      <a:endParaRPr lang="pt-BR" sz="1200" b="0" i="0" u="none" strike="noStrike">
                        <a:solidFill>
                          <a:srgbClr val="000000"/>
                        </a:solidFill>
                        <a:effectLst/>
                        <a:latin typeface="Calibri"/>
                      </a:endParaRPr>
                    </a:p>
                  </a:txBody>
                  <a:tcPr marL="8657" marR="8657" marT="8657" marB="0"/>
                </a:tc>
              </a:tr>
              <a:tr h="419476">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dirty="0">
                          <a:effectLst/>
                        </a:rPr>
                        <a:t>MAC</a:t>
                      </a:r>
                      <a:endParaRPr lang="pt-BR" sz="1200" b="0" i="0" u="none" strike="noStrike" dirty="0">
                        <a:solidFill>
                          <a:srgbClr val="000000"/>
                        </a:solidFill>
                        <a:effectLst/>
                        <a:latin typeface="Calibri"/>
                      </a:endParaRPr>
                    </a:p>
                  </a:txBody>
                  <a:tcPr marL="8657" marR="8657" marT="8657" marB="0" anchor="ctr"/>
                </a:tc>
                <a:tc>
                  <a:txBody>
                    <a:bodyPr/>
                    <a:lstStyle/>
                    <a:p>
                      <a:pPr algn="ctr" fontAlgn="ctr"/>
                      <a:r>
                        <a:rPr lang="pt-BR" sz="1200" u="none" strike="noStrike">
                          <a:effectLst/>
                        </a:rPr>
                        <a:t>400.000,00</a:t>
                      </a:r>
                      <a:endParaRPr lang="pt-BR" sz="1200" b="0" i="0" u="none" strike="noStrike">
                        <a:solidFill>
                          <a:srgbClr val="000000"/>
                        </a:solidFill>
                        <a:effectLst/>
                        <a:latin typeface="Calibri"/>
                      </a:endParaRPr>
                    </a:p>
                  </a:txBody>
                  <a:tcPr marL="8657" marR="8657" marT="8657" marB="0" anchor="ctr"/>
                </a:tc>
                <a:tc>
                  <a:txBody>
                    <a:bodyPr/>
                    <a:lstStyle/>
                    <a:p>
                      <a:pPr algn="l" fontAlgn="t"/>
                      <a:r>
                        <a:rPr lang="pt-BR" sz="1200" u="none" strike="noStrike">
                          <a:effectLst/>
                        </a:rPr>
                        <a:t>33333,33 nov/2015 a out/2015</a:t>
                      </a:r>
                      <a:endParaRPr lang="pt-BR" sz="1200" b="0" i="0" u="none" strike="noStrike">
                        <a:solidFill>
                          <a:srgbClr val="000000"/>
                        </a:solidFill>
                        <a:effectLst/>
                        <a:latin typeface="Calibri"/>
                      </a:endParaRPr>
                    </a:p>
                  </a:txBody>
                  <a:tcPr marL="8657" marR="8657" marT="8657" marB="0"/>
                </a:tc>
              </a:tr>
              <a:tr h="419476">
                <a:tc vMerge="1">
                  <a:txBody>
                    <a:bodyPr/>
                    <a:lstStyle/>
                    <a:p>
                      <a:endParaRPr lang="pt-BR"/>
                    </a:p>
                  </a:txBody>
                  <a:tcPr/>
                </a:tc>
                <a:tc vMerge="1">
                  <a:txBody>
                    <a:bodyPr/>
                    <a:lstStyle/>
                    <a:p>
                      <a:endParaRPr lang="pt-BR"/>
                    </a:p>
                  </a:txBody>
                  <a:tcPr/>
                </a:tc>
                <a:tc>
                  <a:txBody>
                    <a:bodyPr/>
                    <a:lstStyle/>
                    <a:p>
                      <a:pPr algn="l" fontAlgn="ctr"/>
                      <a:r>
                        <a:rPr lang="pt-BR" sz="1200" u="none" strike="noStrike">
                          <a:effectLst/>
                        </a:rPr>
                        <a:t>Atenção Básica - (Cofinanciamento) </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100.000,00</a:t>
                      </a:r>
                      <a:endParaRPr lang="pt-BR" sz="1200" b="0" i="0" u="none" strike="noStrike">
                        <a:solidFill>
                          <a:srgbClr val="000000"/>
                        </a:solidFill>
                        <a:effectLst/>
                        <a:latin typeface="Calibri"/>
                      </a:endParaRPr>
                    </a:p>
                  </a:txBody>
                  <a:tcPr marL="8657" marR="8657" marT="8657" marB="0" anchor="ctr"/>
                </a:tc>
                <a:tc>
                  <a:txBody>
                    <a:bodyPr/>
                    <a:lstStyle/>
                    <a:p>
                      <a:pPr algn="l" fontAlgn="t"/>
                      <a:r>
                        <a:rPr lang="pt-BR" sz="1200" u="none" strike="noStrike">
                          <a:effectLst/>
                        </a:rPr>
                        <a:t>8.333,33 nov/2015 a out/2015</a:t>
                      </a:r>
                      <a:endParaRPr lang="pt-BR" sz="1200" b="0" i="0" u="none" strike="noStrike">
                        <a:solidFill>
                          <a:srgbClr val="000000"/>
                        </a:solidFill>
                        <a:effectLst/>
                        <a:latin typeface="Calibri"/>
                      </a:endParaRPr>
                    </a:p>
                  </a:txBody>
                  <a:tcPr marL="8657" marR="8657" marT="8657" marB="0"/>
                </a:tc>
              </a:tr>
              <a:tr h="214854">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TOTAL</a:t>
                      </a:r>
                      <a:endParaRPr lang="pt-BR" sz="1200" b="0" i="0" u="none" strike="noStrike">
                        <a:solidFill>
                          <a:srgbClr val="000000"/>
                        </a:solidFill>
                        <a:effectLst/>
                        <a:latin typeface="Calibri"/>
                      </a:endParaRPr>
                    </a:p>
                  </a:txBody>
                  <a:tcPr marL="8657" marR="8657" marT="8657" marB="0" anchor="b"/>
                </a:tc>
                <a:tc>
                  <a:txBody>
                    <a:bodyPr/>
                    <a:lstStyle/>
                    <a:p>
                      <a:pPr algn="l" fontAlgn="b"/>
                      <a:r>
                        <a:rPr lang="pt-BR" sz="1200" u="none" strike="noStrike">
                          <a:effectLst/>
                        </a:rPr>
                        <a:t> </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1.000.000,00</a:t>
                      </a:r>
                      <a:endParaRPr lang="pt-BR" sz="1200" b="0" i="0" u="none" strike="noStrike">
                        <a:solidFill>
                          <a:srgbClr val="000000"/>
                        </a:solidFill>
                        <a:effectLst/>
                        <a:latin typeface="Calibri"/>
                      </a:endParaRPr>
                    </a:p>
                  </a:txBody>
                  <a:tcPr marL="8657" marR="8657" marT="8657" marB="0" anchor="ctr"/>
                </a:tc>
                <a:tc>
                  <a:txBody>
                    <a:bodyPr/>
                    <a:lstStyle/>
                    <a:p>
                      <a:pPr algn="l" fontAlgn="b"/>
                      <a:r>
                        <a:rPr lang="pt-BR" sz="1200" u="none" strike="noStrike">
                          <a:effectLst/>
                        </a:rPr>
                        <a:t> </a:t>
                      </a:r>
                      <a:endParaRPr lang="pt-BR" sz="1200" b="0" i="0" u="none" strike="noStrike">
                        <a:solidFill>
                          <a:srgbClr val="000000"/>
                        </a:solidFill>
                        <a:effectLst/>
                        <a:latin typeface="Calibri"/>
                      </a:endParaRPr>
                    </a:p>
                  </a:txBody>
                  <a:tcPr marL="8657" marR="8657" marT="8657" marB="0" anchor="b"/>
                </a:tc>
              </a:tr>
              <a:tr h="419476">
                <a:tc vMerge="1">
                  <a:txBody>
                    <a:bodyPr/>
                    <a:lstStyle/>
                    <a:p>
                      <a:endParaRPr lang="pt-BR"/>
                    </a:p>
                  </a:txBody>
                  <a:tcPr/>
                </a:tc>
                <a:tc rowSpan="4">
                  <a:txBody>
                    <a:bodyPr/>
                    <a:lstStyle/>
                    <a:p>
                      <a:pPr algn="ctr" fontAlgn="ctr"/>
                      <a:r>
                        <a:rPr lang="pt-BR" sz="1200" u="none" strike="noStrike">
                          <a:effectLst/>
                        </a:rPr>
                        <a:t>Cachoeiras de Macacu</a:t>
                      </a:r>
                      <a:endParaRPr lang="pt-BR" sz="1200" b="0" i="0" u="none" strike="noStrike">
                        <a:solidFill>
                          <a:srgbClr val="000000"/>
                        </a:solidFill>
                        <a:effectLst/>
                        <a:latin typeface="Calibri"/>
                      </a:endParaRPr>
                    </a:p>
                  </a:txBody>
                  <a:tcPr marL="8657" marR="8657" marT="8657" marB="0" anchor="ctr"/>
                </a:tc>
                <a:tc>
                  <a:txBody>
                    <a:bodyPr/>
                    <a:lstStyle/>
                    <a:p>
                      <a:pPr algn="l" fontAlgn="t"/>
                      <a:r>
                        <a:rPr lang="pt-BR" sz="1200" u="none" strike="noStrike">
                          <a:effectLst/>
                        </a:rPr>
                        <a:t>Vigilância em Saúde</a:t>
                      </a:r>
                      <a:endParaRPr lang="pt-BR" sz="1200" b="0" i="0" u="none" strike="noStrike">
                        <a:solidFill>
                          <a:srgbClr val="000000"/>
                        </a:solidFill>
                        <a:effectLst/>
                        <a:latin typeface="Calibri"/>
                      </a:endParaRPr>
                    </a:p>
                  </a:txBody>
                  <a:tcPr marL="8657" marR="8657" marT="8657" marB="0"/>
                </a:tc>
                <a:tc>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130.000,00</a:t>
                      </a:r>
                      <a:endParaRPr lang="pt-BR" sz="1200" b="0" i="0" u="none" strike="noStrike">
                        <a:solidFill>
                          <a:srgbClr val="000000"/>
                        </a:solidFill>
                        <a:effectLst/>
                        <a:latin typeface="Calibri"/>
                      </a:endParaRPr>
                    </a:p>
                  </a:txBody>
                  <a:tcPr marL="8657" marR="8657" marT="8657" marB="0" anchor="ctr"/>
                </a:tc>
                <a:tc>
                  <a:txBody>
                    <a:bodyPr/>
                    <a:lstStyle/>
                    <a:p>
                      <a:pPr algn="l" fontAlgn="t"/>
                      <a:r>
                        <a:rPr lang="pt-BR" sz="1200" u="none" strike="noStrike">
                          <a:effectLst/>
                        </a:rPr>
                        <a:t>65.000,00 nov/2015 a dez/2015</a:t>
                      </a:r>
                      <a:endParaRPr lang="pt-BR" sz="1200" b="0" i="0" u="none" strike="noStrike">
                        <a:solidFill>
                          <a:srgbClr val="000000"/>
                        </a:solidFill>
                        <a:effectLst/>
                        <a:latin typeface="Calibri"/>
                      </a:endParaRPr>
                    </a:p>
                  </a:txBody>
                  <a:tcPr marL="8657" marR="8657" marT="8657" marB="0"/>
                </a:tc>
              </a:tr>
              <a:tr h="419476">
                <a:tc vMerge="1">
                  <a:txBody>
                    <a:bodyPr/>
                    <a:lstStyle/>
                    <a:p>
                      <a:endParaRPr lang="pt-BR"/>
                    </a:p>
                  </a:txBody>
                  <a:tcPr/>
                </a:tc>
                <a:tc vMerge="1">
                  <a:txBody>
                    <a:bodyPr/>
                    <a:lstStyle/>
                    <a:p>
                      <a:endParaRPr lang="pt-BR"/>
                    </a:p>
                  </a:txBody>
                  <a:tcPr/>
                </a:tc>
                <a:tc>
                  <a:txBody>
                    <a:bodyPr/>
                    <a:lstStyle/>
                    <a:p>
                      <a:pPr algn="ctr" fontAlgn="ctr"/>
                      <a:r>
                        <a:rPr lang="pt-BR" sz="1200" u="none" strike="noStrike">
                          <a:effectLst/>
                        </a:rPr>
                        <a:t>Assistência Farmacêutica</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MAC</a:t>
                      </a:r>
                      <a:endParaRPr lang="pt-BR" sz="1200" b="0" i="0" u="none" strike="noStrike">
                        <a:solidFill>
                          <a:srgbClr val="000000"/>
                        </a:solidFill>
                        <a:effectLst/>
                        <a:latin typeface="Calibri"/>
                      </a:endParaRPr>
                    </a:p>
                  </a:txBody>
                  <a:tcPr marL="8657" marR="8657" marT="8657" marB="0" anchor="ctr"/>
                </a:tc>
                <a:tc>
                  <a:txBody>
                    <a:bodyPr/>
                    <a:lstStyle/>
                    <a:p>
                      <a:pPr algn="ctr" fontAlgn="ctr"/>
                      <a:r>
                        <a:rPr lang="pt-BR" sz="1200" u="none" strike="noStrike">
                          <a:effectLst/>
                        </a:rPr>
                        <a:t>170.000,00</a:t>
                      </a:r>
                      <a:endParaRPr lang="pt-BR" sz="1200" b="0" i="0" u="none" strike="noStrike">
                        <a:solidFill>
                          <a:srgbClr val="000000"/>
                        </a:solidFill>
                        <a:effectLst/>
                        <a:latin typeface="Calibri"/>
                      </a:endParaRPr>
                    </a:p>
                  </a:txBody>
                  <a:tcPr marL="8657" marR="8657" marT="8657" marB="0" anchor="ctr"/>
                </a:tc>
                <a:tc>
                  <a:txBody>
                    <a:bodyPr/>
                    <a:lstStyle/>
                    <a:p>
                      <a:pPr algn="l" fontAlgn="t"/>
                      <a:r>
                        <a:rPr lang="pt-BR" sz="1200" u="none" strike="noStrike">
                          <a:effectLst/>
                        </a:rPr>
                        <a:t>42.500,00 nov/2015 a fev/2015</a:t>
                      </a:r>
                      <a:endParaRPr lang="pt-BR" sz="1200" b="0" i="0" u="none" strike="noStrike">
                        <a:solidFill>
                          <a:srgbClr val="000000"/>
                        </a:solidFill>
                        <a:effectLst/>
                        <a:latin typeface="Calibri"/>
                      </a:endParaRPr>
                    </a:p>
                  </a:txBody>
                  <a:tcPr marL="8657" marR="8657" marT="8657" marB="0"/>
                </a:tc>
              </a:tr>
              <a:tr h="419476">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Atenção Básica</a:t>
                      </a:r>
                      <a:endParaRPr lang="pt-BR" sz="1200" b="0" i="0" u="none" strike="noStrike">
                        <a:solidFill>
                          <a:srgbClr val="000000"/>
                        </a:solidFill>
                        <a:effectLst/>
                        <a:latin typeface="Calibri"/>
                      </a:endParaRPr>
                    </a:p>
                  </a:txBody>
                  <a:tcPr marL="8657" marR="8657" marT="8657" marB="0" anchor="b"/>
                </a:tc>
                <a:tc>
                  <a:txBody>
                    <a:bodyPr/>
                    <a:lstStyle/>
                    <a:p>
                      <a:pPr algn="ctr" fontAlgn="b"/>
                      <a:r>
                        <a:rPr lang="pt-BR" sz="1200" u="none" strike="noStrike">
                          <a:effectLst/>
                        </a:rPr>
                        <a:t>Atenção Básica</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40.000,00</a:t>
                      </a:r>
                      <a:endParaRPr lang="pt-BR" sz="1200" b="0" i="0" u="none" strike="noStrike">
                        <a:solidFill>
                          <a:srgbClr val="000000"/>
                        </a:solidFill>
                        <a:effectLst/>
                        <a:latin typeface="Calibri"/>
                      </a:endParaRPr>
                    </a:p>
                  </a:txBody>
                  <a:tcPr marL="8657" marR="8657" marT="8657" marB="0" anchor="ctr"/>
                </a:tc>
                <a:tc>
                  <a:txBody>
                    <a:bodyPr/>
                    <a:lstStyle/>
                    <a:p>
                      <a:pPr algn="l" fontAlgn="t"/>
                      <a:r>
                        <a:rPr lang="pt-BR" sz="1200" u="none" strike="noStrike">
                          <a:effectLst/>
                        </a:rPr>
                        <a:t>20.000,00 nov/2015 a dez/2015</a:t>
                      </a:r>
                      <a:endParaRPr lang="pt-BR" sz="1200" b="0" i="0" u="none" strike="noStrike">
                        <a:solidFill>
                          <a:srgbClr val="000000"/>
                        </a:solidFill>
                        <a:effectLst/>
                        <a:latin typeface="Calibri"/>
                      </a:endParaRPr>
                    </a:p>
                  </a:txBody>
                  <a:tcPr marL="8657" marR="8657" marT="8657" marB="0"/>
                </a:tc>
              </a:tr>
              <a:tr h="214854">
                <a:tc vMerge="1">
                  <a:txBody>
                    <a:bodyPr/>
                    <a:lstStyle/>
                    <a:p>
                      <a:endParaRPr lang="pt-BR"/>
                    </a:p>
                  </a:txBody>
                  <a:tcPr/>
                </a:tc>
                <a:tc vMerge="1">
                  <a:txBody>
                    <a:bodyPr/>
                    <a:lstStyle/>
                    <a:p>
                      <a:endParaRPr lang="pt-BR"/>
                    </a:p>
                  </a:txBody>
                  <a:tcPr/>
                </a:tc>
                <a:tc>
                  <a:txBody>
                    <a:bodyPr/>
                    <a:lstStyle/>
                    <a:p>
                      <a:pPr algn="l" fontAlgn="b"/>
                      <a:r>
                        <a:rPr lang="pt-BR" sz="1200" u="none" strike="noStrike">
                          <a:effectLst/>
                        </a:rPr>
                        <a:t>TOTAL</a:t>
                      </a:r>
                      <a:endParaRPr lang="pt-BR" sz="1200" b="0" i="0" u="none" strike="noStrike">
                        <a:solidFill>
                          <a:srgbClr val="000000"/>
                        </a:solidFill>
                        <a:effectLst/>
                        <a:latin typeface="Calibri"/>
                      </a:endParaRPr>
                    </a:p>
                  </a:txBody>
                  <a:tcPr marL="8657" marR="8657" marT="8657" marB="0" anchor="b"/>
                </a:tc>
                <a:tc>
                  <a:txBody>
                    <a:bodyPr/>
                    <a:lstStyle/>
                    <a:p>
                      <a:pPr algn="l" fontAlgn="b"/>
                      <a:r>
                        <a:rPr lang="pt-BR" sz="1200" u="none" strike="noStrike">
                          <a:effectLst/>
                        </a:rPr>
                        <a:t> </a:t>
                      </a:r>
                      <a:endParaRPr lang="pt-BR" sz="1200" b="0" i="0" u="none" strike="noStrike">
                        <a:solidFill>
                          <a:srgbClr val="000000"/>
                        </a:solidFill>
                        <a:effectLst/>
                        <a:latin typeface="Calibri"/>
                      </a:endParaRPr>
                    </a:p>
                  </a:txBody>
                  <a:tcPr marL="8657" marR="8657" marT="8657" marB="0" anchor="b"/>
                </a:tc>
                <a:tc>
                  <a:txBody>
                    <a:bodyPr/>
                    <a:lstStyle/>
                    <a:p>
                      <a:pPr algn="ctr" fontAlgn="ctr"/>
                      <a:r>
                        <a:rPr lang="pt-BR" sz="1200" u="none" strike="noStrike">
                          <a:effectLst/>
                        </a:rPr>
                        <a:t>340.000,00</a:t>
                      </a:r>
                      <a:endParaRPr lang="pt-BR" sz="1200" b="0" i="0" u="none" strike="noStrike">
                        <a:solidFill>
                          <a:srgbClr val="000000"/>
                        </a:solidFill>
                        <a:effectLst/>
                        <a:latin typeface="Calibri"/>
                      </a:endParaRPr>
                    </a:p>
                  </a:txBody>
                  <a:tcPr marL="8657" marR="8657" marT="8657" marB="0" anchor="ctr"/>
                </a:tc>
                <a:tc>
                  <a:txBody>
                    <a:bodyPr/>
                    <a:lstStyle/>
                    <a:p>
                      <a:pPr algn="l" fontAlgn="b"/>
                      <a:r>
                        <a:rPr lang="pt-BR" sz="1200" u="none" strike="noStrike" dirty="0">
                          <a:effectLst/>
                        </a:rPr>
                        <a:t> </a:t>
                      </a:r>
                      <a:endParaRPr lang="pt-BR" sz="1200" b="0" i="0" u="none" strike="noStrike" dirty="0">
                        <a:solidFill>
                          <a:srgbClr val="000000"/>
                        </a:solidFill>
                        <a:effectLst/>
                        <a:latin typeface="Calibri"/>
                      </a:endParaRPr>
                    </a:p>
                  </a:txBody>
                  <a:tcPr marL="8657" marR="8657" marT="8657" marB="0" anchor="b"/>
                </a:tc>
              </a:tr>
            </a:tbl>
          </a:graphicData>
        </a:graphic>
      </p:graphicFrame>
    </p:spTree>
    <p:extLst>
      <p:ext uri="{BB962C8B-B14F-4D97-AF65-F5344CB8AC3E}">
        <p14:creationId xmlns:p14="http://schemas.microsoft.com/office/powerpoint/2010/main" val="1401944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562893"/>
            <a:ext cx="8229600" cy="777875"/>
          </a:xfrm>
        </p:spPr>
        <p:txBody>
          <a:bodyPr/>
          <a:lstStyle/>
          <a:p>
            <a:r>
              <a:rPr lang="pt-BR" altLang="pt-BR" sz="3600" dirty="0" smtClean="0">
                <a:latin typeface="Calibri" pitchFamily="34" charset="0"/>
              </a:rPr>
              <a:t>A trajetória da VISAU no SUS</a:t>
            </a:r>
          </a:p>
        </p:txBody>
      </p:sp>
      <p:sp>
        <p:nvSpPr>
          <p:cNvPr id="16387" name="Rectangle 3"/>
          <p:cNvSpPr>
            <a:spLocks noGrp="1" noChangeArrowheads="1"/>
          </p:cNvSpPr>
          <p:nvPr>
            <p:ph type="body" idx="1"/>
          </p:nvPr>
        </p:nvSpPr>
        <p:spPr>
          <a:xfrm>
            <a:off x="457200" y="1700808"/>
            <a:ext cx="8229600" cy="4896842"/>
          </a:xfrm>
        </p:spPr>
        <p:txBody>
          <a:bodyPr>
            <a:normAutofit/>
          </a:bodyPr>
          <a:lstStyle/>
          <a:p>
            <a:pPr algn="just">
              <a:lnSpc>
                <a:spcPct val="80000"/>
              </a:lnSpc>
            </a:pPr>
            <a:r>
              <a:rPr lang="pt-BR" altLang="pt-BR" sz="2400" dirty="0" smtClean="0">
                <a:latin typeface="Calibri" pitchFamily="34" charset="0"/>
              </a:rPr>
              <a:t>Emergência: SUDS (87-89): Implantação dos Distritos Sanitários (SILOS)</a:t>
            </a:r>
          </a:p>
          <a:p>
            <a:pPr algn="just">
              <a:lnSpc>
                <a:spcPct val="80000"/>
              </a:lnSpc>
            </a:pPr>
            <a:endParaRPr lang="pt-BR" altLang="pt-BR" sz="2400" dirty="0" smtClean="0">
              <a:latin typeface="Calibri" pitchFamily="34" charset="0"/>
            </a:endParaRPr>
          </a:p>
          <a:p>
            <a:pPr algn="just">
              <a:lnSpc>
                <a:spcPct val="80000"/>
              </a:lnSpc>
            </a:pPr>
            <a:r>
              <a:rPr lang="pt-BR" altLang="pt-BR" sz="2400" dirty="0" smtClean="0">
                <a:latin typeface="Calibri" pitchFamily="34" charset="0"/>
              </a:rPr>
              <a:t>Expansão dos DS (89-93): experimentação de propostas alternativas de organização das ações e serviços de saúde em vários municípios</a:t>
            </a:r>
          </a:p>
          <a:p>
            <a:pPr algn="just">
              <a:lnSpc>
                <a:spcPct val="80000"/>
              </a:lnSpc>
            </a:pPr>
            <a:endParaRPr lang="pt-BR" altLang="pt-BR" sz="2400" dirty="0" smtClean="0">
              <a:latin typeface="Calibri" pitchFamily="34" charset="0"/>
            </a:endParaRPr>
          </a:p>
          <a:p>
            <a:pPr algn="just">
              <a:lnSpc>
                <a:spcPct val="80000"/>
              </a:lnSpc>
            </a:pPr>
            <a:r>
              <a:rPr lang="pt-BR" altLang="pt-BR" sz="2400" dirty="0" smtClean="0">
                <a:latin typeface="Calibri" pitchFamily="34" charset="0"/>
              </a:rPr>
              <a:t>Elaboração conceitual da VISAU (1992) (Paim); Vilaça Mendes (1993), difusão no  âmbito acadêmico;</a:t>
            </a:r>
          </a:p>
          <a:p>
            <a:pPr algn="just">
              <a:lnSpc>
                <a:spcPct val="80000"/>
              </a:lnSpc>
              <a:buFontTx/>
              <a:buNone/>
            </a:pPr>
            <a:r>
              <a:rPr lang="pt-BR" altLang="pt-BR" sz="2400" dirty="0" smtClean="0">
                <a:latin typeface="Calibri" pitchFamily="34" charset="0"/>
              </a:rPr>
              <a:t> </a:t>
            </a:r>
          </a:p>
          <a:p>
            <a:pPr algn="just">
              <a:lnSpc>
                <a:spcPct val="80000"/>
              </a:lnSpc>
            </a:pPr>
            <a:r>
              <a:rPr lang="pt-BR" altLang="pt-BR" sz="2400" dirty="0" smtClean="0">
                <a:latin typeface="Calibri" pitchFamily="34" charset="0"/>
              </a:rPr>
              <a:t>Confrontação/articulação com outras propostas de mudança do modelo assistencial no contexto do debate sobre a Municipalização das ações e serviços de saúde (NOBS) (96-2002)</a:t>
            </a:r>
          </a:p>
        </p:txBody>
      </p:sp>
    </p:spTree>
    <p:extLst>
      <p:ext uri="{BB962C8B-B14F-4D97-AF65-F5344CB8AC3E}">
        <p14:creationId xmlns:p14="http://schemas.microsoft.com/office/powerpoint/2010/main" val="14615309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64704"/>
            <a:ext cx="8229600" cy="1066800"/>
          </a:xfrm>
        </p:spPr>
        <p:txBody>
          <a:bodyPr/>
          <a:lstStyle/>
          <a:p>
            <a:pPr marL="342900" indent="-342900" algn="ctr" eaLnBrk="1" hangingPunct="1">
              <a:lnSpc>
                <a:spcPct val="80000"/>
              </a:lnSpc>
            </a:pPr>
            <a:r>
              <a:rPr lang="pt-BR" altLang="pt-BR" sz="2400" b="1" dirty="0" smtClean="0">
                <a:solidFill>
                  <a:srgbClr val="000000"/>
                </a:solidFill>
                <a:latin typeface="Tahoma" pitchFamily="34" charset="0"/>
                <a:cs typeface="Tahoma" pitchFamily="34" charset="0"/>
              </a:rPr>
              <a:t> </a:t>
            </a:r>
            <a:endParaRPr lang="pt-BR" altLang="pt-BR" sz="2800" b="1" dirty="0" smtClean="0">
              <a:solidFill>
                <a:srgbClr val="000000"/>
              </a:solidFill>
              <a:latin typeface="Tahoma" pitchFamily="34" charset="0"/>
              <a:cs typeface="Tahoma" pitchFamily="34" charset="0"/>
            </a:endParaRPr>
          </a:p>
        </p:txBody>
      </p:sp>
      <p:sp>
        <p:nvSpPr>
          <p:cNvPr id="30723" name="Rectangle 3"/>
          <p:cNvSpPr>
            <a:spLocks noGrp="1" noChangeArrowheads="1"/>
          </p:cNvSpPr>
          <p:nvPr>
            <p:ph idx="1"/>
          </p:nvPr>
        </p:nvSpPr>
        <p:spPr>
          <a:xfrm>
            <a:off x="457200" y="1268760"/>
            <a:ext cx="8229600" cy="4662488"/>
          </a:xfrm>
        </p:spPr>
        <p:txBody>
          <a:bodyPr>
            <a:normAutofit/>
          </a:bodyPr>
          <a:lstStyle/>
          <a:p>
            <a:pPr algn="just">
              <a:buNone/>
            </a:pPr>
            <a:r>
              <a:rPr lang="pt-BR" altLang="pt-BR" sz="2000" b="1" dirty="0" smtClean="0">
                <a:cs typeface="Times New Roman" pitchFamily="18" charset="0"/>
              </a:rPr>
              <a:t>       </a:t>
            </a: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endParaRPr lang="pt-BR" altLang="pt-BR" sz="2000" b="1" dirty="0" smtClean="0">
              <a:cs typeface="Times New Roman" pitchFamily="18" charset="0"/>
            </a:endParaRPr>
          </a:p>
          <a:p>
            <a:pPr hangingPunct="1">
              <a:buFont typeface="Wingdings 2" pitchFamily="18" charset="2"/>
              <a:buNone/>
            </a:pPr>
            <a:r>
              <a:rPr lang="pt-BR" altLang="pt-BR" sz="2000" b="1" dirty="0" smtClean="0">
                <a:cs typeface="Tahoma" pitchFamily="34" charset="0"/>
              </a:rPr>
              <a:t>    </a:t>
            </a:r>
          </a:p>
          <a:p>
            <a:pPr algn="just" hangingPunct="1">
              <a:buFont typeface="Wingdings 2" pitchFamily="18" charset="2"/>
              <a:buNone/>
            </a:pPr>
            <a:r>
              <a:rPr lang="pt-BR" altLang="pt-BR" sz="2000" b="1" dirty="0" smtClean="0">
                <a:cs typeface="Tahoma" pitchFamily="34" charset="0"/>
              </a:rPr>
              <a:t>	</a:t>
            </a:r>
          </a:p>
        </p:txBody>
      </p:sp>
      <p:sp>
        <p:nvSpPr>
          <p:cNvPr id="30724" name="Retângulo 3"/>
          <p:cNvSpPr>
            <a:spLocks noChangeArrowheads="1"/>
          </p:cNvSpPr>
          <p:nvPr/>
        </p:nvSpPr>
        <p:spPr bwMode="auto">
          <a:xfrm>
            <a:off x="323528" y="1110223"/>
            <a:ext cx="8496944" cy="532453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endParaRPr lang="pt-BR"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ndParaRPr>
          </a:p>
          <a:p>
            <a:pPr algn="just"/>
            <a:endParaRPr lang="pt-BR"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ndParaRPr>
          </a:p>
          <a:p>
            <a:pPr algn="ctr"/>
            <a:endParaRPr lang="pt-BR"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ndParaRPr>
          </a:p>
          <a:p>
            <a:pPr algn="ctr"/>
            <a:r>
              <a:rPr lang="pt-BR"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rPr>
              <a:t>OBRIGADO</a:t>
            </a:r>
          </a:p>
          <a:p>
            <a:pPr algn="just"/>
            <a:endParaRPr lang="pt-BR" sz="2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ndParaRPr>
          </a:p>
          <a:p>
            <a:pPr algn="just"/>
            <a:endParaRPr lang="pt-BR" sz="2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hlinkClick r:id="rId2"/>
            </a:endParaRPr>
          </a:p>
          <a:p>
            <a:pPr algn="just"/>
            <a:endParaRPr lang="pt-BR" sz="2000" u="sng" cap="all" dirty="0" smtClean="0">
              <a:ln/>
              <a:solidFill>
                <a:schemeClr val="accent1"/>
              </a:solidFill>
              <a:effectLst>
                <a:reflection blurRad="10000" stA="55000" endPos="48000" dist="500" dir="5400000" sy="-100000" algn="bl" rotWithShape="0"/>
              </a:effectLst>
              <a:latin typeface="+mn-lt"/>
              <a:hlinkClick r:id="rId2"/>
            </a:endParaRPr>
          </a:p>
          <a:p>
            <a:pPr algn="just"/>
            <a:endParaRPr lang="pt-BR" sz="2000" u="sng" cap="all" dirty="0">
              <a:ln/>
              <a:solidFill>
                <a:schemeClr val="accent1"/>
              </a:solidFill>
              <a:effectLst>
                <a:reflection blurRad="10000" stA="55000" endPos="48000" dist="500" dir="5400000" sy="-100000" algn="bl" rotWithShape="0"/>
              </a:effectLst>
              <a:latin typeface="+mn-lt"/>
              <a:hlinkClick r:id="rId2"/>
            </a:endParaRPr>
          </a:p>
          <a:p>
            <a:pPr algn="just"/>
            <a:endParaRPr lang="pt-BR" sz="2000" u="sng" cap="all" dirty="0" smtClean="0">
              <a:ln/>
              <a:solidFill>
                <a:schemeClr val="accent1"/>
              </a:solidFill>
              <a:effectLst>
                <a:reflection blurRad="10000" stA="55000" endPos="48000" dist="500" dir="5400000" sy="-100000" algn="bl" rotWithShape="0"/>
              </a:effectLst>
              <a:latin typeface="+mn-lt"/>
              <a:hlinkClick r:id="rId2"/>
            </a:endParaRPr>
          </a:p>
          <a:p>
            <a:pPr algn="just"/>
            <a:endParaRPr lang="pt-BR" sz="2000" u="sng" cap="all" dirty="0" smtClean="0">
              <a:ln/>
              <a:solidFill>
                <a:schemeClr val="accent1"/>
              </a:solidFill>
              <a:effectLst>
                <a:reflection blurRad="10000" stA="55000" endPos="48000" dist="500" dir="5400000" sy="-100000" algn="bl" rotWithShape="0"/>
              </a:effectLst>
              <a:latin typeface="+mn-lt"/>
              <a:hlinkClick r:id="rId2"/>
            </a:endParaRPr>
          </a:p>
          <a:p>
            <a:pPr algn="just"/>
            <a:r>
              <a:rPr lang="pt-BR" sz="2000" u="sng" cap="all" dirty="0" smtClean="0">
                <a:ln/>
                <a:solidFill>
                  <a:schemeClr val="accent1"/>
                </a:solidFill>
                <a:effectLst>
                  <a:reflection blurRad="10000" stA="55000" endPos="48000" dist="500" dir="5400000" sy="-100000" algn="bl" rotWithShape="0"/>
                </a:effectLst>
                <a:latin typeface="+mn-lt"/>
                <a:hlinkClick r:id="rId2"/>
              </a:rPr>
              <a:t>Coordenação de qualificação das ações de </a:t>
            </a:r>
            <a:r>
              <a:rPr lang="pt-BR" sz="2000" u="sng" cap="all" dirty="0" err="1" smtClean="0">
                <a:ln/>
                <a:solidFill>
                  <a:schemeClr val="accent1"/>
                </a:solidFill>
                <a:effectLst>
                  <a:reflection blurRad="10000" stA="55000" endPos="48000" dist="500" dir="5400000" sy="-100000" algn="bl" rotWithShape="0"/>
                </a:effectLst>
                <a:latin typeface="+mn-lt"/>
                <a:hlinkClick r:id="rId2"/>
              </a:rPr>
              <a:t>vs</a:t>
            </a:r>
            <a:r>
              <a:rPr lang="pt-BR" sz="2000" u="sng" cap="all" dirty="0" smtClean="0">
                <a:ln/>
                <a:solidFill>
                  <a:schemeClr val="accent1"/>
                </a:solidFill>
                <a:effectLst>
                  <a:reflection blurRad="10000" stA="55000" endPos="48000" dist="500" dir="5400000" sy="-100000" algn="bl" rotWithShape="0"/>
                </a:effectLst>
                <a:latin typeface="+mn-lt"/>
                <a:hlinkClick r:id="rId2"/>
              </a:rPr>
              <a:t>/</a:t>
            </a:r>
            <a:r>
              <a:rPr lang="pt-BR" sz="2000" u="sng" cap="all" dirty="0" err="1" smtClean="0">
                <a:ln/>
                <a:solidFill>
                  <a:schemeClr val="accent1"/>
                </a:solidFill>
                <a:effectLst>
                  <a:reflection blurRad="10000" stA="55000" endPos="48000" dist="500" dir="5400000" sy="-100000" algn="bl" rotWithShape="0"/>
                </a:effectLst>
                <a:latin typeface="+mn-lt"/>
                <a:hlinkClick r:id="rId2"/>
              </a:rPr>
              <a:t>sgvs</a:t>
            </a:r>
            <a:r>
              <a:rPr lang="pt-BR" sz="2000" u="sng" cap="all" dirty="0" smtClean="0">
                <a:ln/>
                <a:solidFill>
                  <a:schemeClr val="accent1"/>
                </a:solidFill>
                <a:effectLst>
                  <a:reflection blurRad="10000" stA="55000" endPos="48000" dist="500" dir="5400000" sy="-100000" algn="bl" rotWithShape="0"/>
                </a:effectLst>
                <a:latin typeface="+mn-lt"/>
                <a:hlinkClick r:id="rId2"/>
              </a:rPr>
              <a:t>/</a:t>
            </a:r>
            <a:r>
              <a:rPr lang="pt-BR" sz="2000" u="sng" cap="all" dirty="0" err="1" smtClean="0">
                <a:ln/>
                <a:solidFill>
                  <a:schemeClr val="accent1"/>
                </a:solidFill>
                <a:effectLst>
                  <a:reflection blurRad="10000" stA="55000" endPos="48000" dist="500" dir="5400000" sy="-100000" algn="bl" rotWithShape="0"/>
                </a:effectLst>
                <a:latin typeface="+mn-lt"/>
                <a:hlinkClick r:id="rId2"/>
              </a:rPr>
              <a:t>svs</a:t>
            </a:r>
            <a:endParaRPr lang="pt-BR" sz="2000" u="sng" cap="all" dirty="0" smtClean="0">
              <a:ln/>
              <a:solidFill>
                <a:schemeClr val="accent1"/>
              </a:solidFill>
              <a:effectLst>
                <a:reflection blurRad="10000" stA="55000" endPos="48000" dist="500" dir="5400000" sy="-100000" algn="bl" rotWithShape="0"/>
              </a:effectLst>
              <a:latin typeface="+mn-lt"/>
              <a:hlinkClick r:id="rId2"/>
            </a:endParaRPr>
          </a:p>
          <a:p>
            <a:pPr algn="just"/>
            <a:r>
              <a:rPr lang="pt-BR" sz="2000" u="sng" dirty="0" smtClean="0">
                <a:ln/>
                <a:solidFill>
                  <a:schemeClr val="accent1"/>
                </a:solidFill>
                <a:effectLst>
                  <a:reflection blurRad="10000" stA="55000" endPos="48000" dist="500" dir="5400000" sy="-100000" algn="bl" rotWithShape="0"/>
                </a:effectLst>
                <a:latin typeface="+mn-lt"/>
                <a:hlinkClick r:id="rId2"/>
              </a:rPr>
              <a:t>rosemary.rocha@saude.rj.gov.br</a:t>
            </a:r>
            <a:endParaRPr lang="pt-BR" sz="2000" u="sng" dirty="0" smtClean="0">
              <a:ln/>
              <a:solidFill>
                <a:schemeClr val="accent1"/>
              </a:solidFill>
              <a:effectLst>
                <a:reflection blurRad="10000" stA="55000" endPos="48000" dist="500" dir="5400000" sy="-100000" algn="bl" rotWithShape="0"/>
              </a:effectLst>
              <a:latin typeface="+mn-lt"/>
            </a:endParaRPr>
          </a:p>
          <a:p>
            <a:pPr algn="just"/>
            <a:r>
              <a:rPr lang="pt-BR" sz="2000" cap="all" dirty="0" smtClean="0">
                <a:ln/>
                <a:solidFill>
                  <a:schemeClr val="accent1"/>
                </a:solidFill>
                <a:effectLst>
                  <a:reflection blurRad="10000" stA="55000" endPos="48000" dist="500" dir="5400000" sy="-100000" algn="bl" rotWithShape="0"/>
                </a:effectLst>
                <a:latin typeface="+mn-lt"/>
              </a:rPr>
              <a:t>TEL: 2333-3727 E 2333-3754</a:t>
            </a:r>
            <a:endParaRPr lang="pt-BR" sz="2000" cap="all" dirty="0">
              <a:ln/>
              <a:solidFill>
                <a:schemeClr val="accent1"/>
              </a:solidFill>
              <a:effectLst>
                <a:reflection blurRad="10000" stA="55000" endPos="48000" dist="500" dir="5400000" sy="-100000" algn="bl" rotWithShape="0"/>
              </a:effectLst>
              <a:latin typeface="+mn-lt"/>
            </a:endParaRPr>
          </a:p>
        </p:txBody>
      </p:sp>
    </p:spTree>
    <p:extLst>
      <p:ext uri="{BB962C8B-B14F-4D97-AF65-F5344CB8AC3E}">
        <p14:creationId xmlns:p14="http://schemas.microsoft.com/office/powerpoint/2010/main" val="7681606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634455"/>
            <a:ext cx="8229600" cy="922337"/>
          </a:xfrm>
        </p:spPr>
        <p:txBody>
          <a:bodyPr/>
          <a:lstStyle/>
          <a:p>
            <a:r>
              <a:rPr lang="pt-BR" altLang="pt-BR" sz="3600" dirty="0" smtClean="0">
                <a:latin typeface="Calibri" pitchFamily="34" charset="0"/>
              </a:rPr>
              <a:t>A trajetória da VISAU no SUS (93-2002)</a:t>
            </a:r>
          </a:p>
        </p:txBody>
      </p:sp>
      <p:sp>
        <p:nvSpPr>
          <p:cNvPr id="17411" name="Rectangle 3"/>
          <p:cNvSpPr>
            <a:spLocks noGrp="1" noChangeArrowheads="1"/>
          </p:cNvSpPr>
          <p:nvPr>
            <p:ph type="body" idx="1"/>
          </p:nvPr>
        </p:nvSpPr>
        <p:spPr>
          <a:xfrm>
            <a:off x="179388" y="1268413"/>
            <a:ext cx="8507412" cy="5329237"/>
          </a:xfrm>
        </p:spPr>
        <p:txBody>
          <a:bodyPr/>
          <a:lstStyle/>
          <a:p>
            <a:pPr algn="just">
              <a:buFontTx/>
              <a:buNone/>
            </a:pPr>
            <a:r>
              <a:rPr lang="pt-BR" altLang="pt-BR" sz="2400" dirty="0" smtClean="0">
                <a:latin typeface="Calibri" pitchFamily="34" charset="0"/>
              </a:rPr>
              <a:t>	</a:t>
            </a:r>
          </a:p>
          <a:p>
            <a:pPr algn="just">
              <a:buFontTx/>
              <a:buNone/>
            </a:pPr>
            <a:r>
              <a:rPr lang="pt-BR" altLang="pt-BR" sz="2400" dirty="0">
                <a:latin typeface="Calibri" pitchFamily="34" charset="0"/>
              </a:rPr>
              <a:t> </a:t>
            </a:r>
            <a:r>
              <a:rPr lang="pt-BR" altLang="pt-BR" sz="2400" dirty="0" smtClean="0">
                <a:latin typeface="Calibri" pitchFamily="34" charset="0"/>
              </a:rPr>
              <a:t>    Incorporação </a:t>
            </a:r>
            <a:r>
              <a:rPr lang="pt-BR" altLang="pt-BR" sz="2400" b="1" dirty="0" smtClean="0">
                <a:latin typeface="Calibri" pitchFamily="34" charset="0"/>
              </a:rPr>
              <a:t>restrita </a:t>
            </a:r>
            <a:r>
              <a:rPr lang="pt-BR" altLang="pt-BR" sz="2400" dirty="0" smtClean="0">
                <a:latin typeface="Calibri" pitchFamily="34" charset="0"/>
              </a:rPr>
              <a:t>às políticas e estratégias de mudança do modelo de atenção no âmbito institucional </a:t>
            </a:r>
            <a:r>
              <a:rPr lang="pt-BR" altLang="pt-BR" sz="2000" dirty="0" smtClean="0">
                <a:latin typeface="Calibri" pitchFamily="34" charset="0"/>
              </a:rPr>
              <a:t>(MS</a:t>
            </a:r>
            <a:r>
              <a:rPr lang="pt-BR" altLang="pt-BR" sz="1800" dirty="0" smtClean="0">
                <a:latin typeface="Calibri" pitchFamily="34" charset="0"/>
              </a:rPr>
              <a:t>, SES e SMS): </a:t>
            </a:r>
          </a:p>
          <a:p>
            <a:pPr lvl="1" algn="just"/>
            <a:r>
              <a:rPr lang="pt-BR" altLang="pt-BR" sz="2000" dirty="0" smtClean="0">
                <a:latin typeface="Calibri" pitchFamily="34" charset="0"/>
              </a:rPr>
              <a:t>Vigilância </a:t>
            </a:r>
            <a:r>
              <a:rPr lang="pt-BR" altLang="pt-BR" sz="2000" u="sng" dirty="0" smtClean="0">
                <a:latin typeface="Calibri" pitchFamily="34" charset="0"/>
              </a:rPr>
              <a:t>em</a:t>
            </a:r>
            <a:r>
              <a:rPr lang="pt-BR" altLang="pt-BR" sz="2000" dirty="0" smtClean="0">
                <a:latin typeface="Calibri" pitchFamily="34" charset="0"/>
              </a:rPr>
              <a:t> saúde (VE + Programas de Controle de doenças + VA);</a:t>
            </a:r>
          </a:p>
          <a:p>
            <a:pPr lvl="1" algn="just"/>
            <a:r>
              <a:rPr lang="pt-BR" altLang="pt-BR" sz="2000" dirty="0" smtClean="0">
                <a:latin typeface="Calibri" pitchFamily="34" charset="0"/>
              </a:rPr>
              <a:t>Articulação com ESF em alguns municípios (94- 97), assessorias ao MS </a:t>
            </a:r>
          </a:p>
          <a:p>
            <a:pPr lvl="1" algn="just"/>
            <a:r>
              <a:rPr lang="pt-BR" altLang="pt-BR" sz="2000" dirty="0" smtClean="0">
                <a:latin typeface="Calibri" pitchFamily="34" charset="0"/>
              </a:rPr>
              <a:t>Grande expansão da ESF (1998-2000): aproximação inicial com as propostas da VISAU e redefinição posterior com fortalecimento da perspectiva clínica (PROESF); </a:t>
            </a:r>
          </a:p>
          <a:p>
            <a:pPr lvl="1" algn="just"/>
            <a:r>
              <a:rPr lang="pt-BR" altLang="pt-BR" sz="2000" dirty="0" smtClean="0">
                <a:latin typeface="Calibri" pitchFamily="34" charset="0"/>
              </a:rPr>
              <a:t>Debate em torno da Promoção da Saúde e incorporação restrita à SVS (prevenção e controle de doenças crônicas)  </a:t>
            </a:r>
          </a:p>
          <a:p>
            <a:pPr lvl="1" algn="just"/>
            <a:r>
              <a:rPr lang="pt-BR" altLang="pt-BR" sz="2000" dirty="0" smtClean="0">
                <a:latin typeface="Calibri" pitchFamily="34" charset="0"/>
              </a:rPr>
              <a:t>Retomada da proposta de Regionalização (da Assistência) NOAS) (2001-2002)</a:t>
            </a:r>
          </a:p>
        </p:txBody>
      </p:sp>
    </p:spTree>
    <p:extLst>
      <p:ext uri="{BB962C8B-B14F-4D97-AF65-F5344CB8AC3E}">
        <p14:creationId xmlns:p14="http://schemas.microsoft.com/office/powerpoint/2010/main" val="2993774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77900"/>
            <a:ext cx="8229600" cy="850900"/>
          </a:xfrm>
        </p:spPr>
        <p:txBody>
          <a:bodyPr/>
          <a:lstStyle/>
          <a:p>
            <a:r>
              <a:rPr lang="pt-BR" altLang="pt-BR" sz="3600" dirty="0" smtClean="0">
                <a:latin typeface="Calibri" pitchFamily="34" charset="0"/>
              </a:rPr>
              <a:t>A trajetória da VISAU no SUS (2003-2013)</a:t>
            </a:r>
          </a:p>
        </p:txBody>
      </p:sp>
      <p:sp>
        <p:nvSpPr>
          <p:cNvPr id="18435" name="Rectangle 3"/>
          <p:cNvSpPr>
            <a:spLocks noGrp="1" noChangeArrowheads="1"/>
          </p:cNvSpPr>
          <p:nvPr>
            <p:ph type="body" idx="1"/>
          </p:nvPr>
        </p:nvSpPr>
        <p:spPr>
          <a:xfrm>
            <a:off x="457200" y="1844824"/>
            <a:ext cx="8229600" cy="4281338"/>
          </a:xfrm>
        </p:spPr>
        <p:txBody>
          <a:bodyPr>
            <a:normAutofit fontScale="92500" lnSpcReduction="20000"/>
          </a:bodyPr>
          <a:lstStyle/>
          <a:p>
            <a:pPr algn="just"/>
            <a:r>
              <a:rPr lang="pt-BR" altLang="pt-BR" sz="2200" dirty="0" smtClean="0">
                <a:latin typeface="Calibri" pitchFamily="34" charset="0"/>
              </a:rPr>
              <a:t>Multiplicação de políticas e programas voltados à intervenção sobre problemas específicos (Brasil sorridente; Farmácia popular, SAMU, </a:t>
            </a:r>
            <a:r>
              <a:rPr lang="pt-BR" altLang="pt-BR" sz="2200" dirty="0" err="1" smtClean="0">
                <a:latin typeface="Calibri" pitchFamily="34" charset="0"/>
              </a:rPr>
              <a:t>etc</a:t>
            </a:r>
            <a:r>
              <a:rPr lang="pt-BR" altLang="pt-BR" sz="2200" dirty="0" smtClean="0">
                <a:latin typeface="Calibri" pitchFamily="34" charset="0"/>
              </a:rPr>
              <a:t>)</a:t>
            </a:r>
          </a:p>
          <a:p>
            <a:pPr algn="just">
              <a:buFontTx/>
              <a:buNone/>
            </a:pPr>
            <a:endParaRPr lang="pt-BR" altLang="pt-BR" sz="2200" dirty="0" smtClean="0">
              <a:latin typeface="Calibri" pitchFamily="34" charset="0"/>
            </a:endParaRPr>
          </a:p>
          <a:p>
            <a:pPr algn="just"/>
            <a:r>
              <a:rPr lang="pt-BR" altLang="pt-BR" sz="2200" dirty="0" smtClean="0">
                <a:latin typeface="Calibri" pitchFamily="34" charset="0"/>
              </a:rPr>
              <a:t>Incorporação e fortalecimento da proposta de “humanização” (com base no debate anterior sobre acolhimento e vinculo), transformada em política (PNH) (2003-2006)</a:t>
            </a:r>
          </a:p>
          <a:p>
            <a:pPr algn="just"/>
            <a:endParaRPr lang="pt-BR" altLang="pt-BR" sz="2200" dirty="0" smtClean="0">
              <a:latin typeface="Calibri" pitchFamily="34" charset="0"/>
            </a:endParaRPr>
          </a:p>
          <a:p>
            <a:pPr algn="just"/>
            <a:r>
              <a:rPr lang="pt-BR" altLang="pt-BR" sz="2200" dirty="0" smtClean="0">
                <a:latin typeface="Calibri" pitchFamily="34" charset="0"/>
              </a:rPr>
              <a:t>Debate em torno da elaboração e implementação dos Pactos pela Saúde (critica à opção normativa anterior): espaço para a institucionalização do planejamento (</a:t>
            </a:r>
            <a:r>
              <a:rPr lang="pt-BR" altLang="pt-BR" sz="2200" dirty="0" err="1" smtClean="0">
                <a:latin typeface="Calibri" pitchFamily="34" charset="0"/>
              </a:rPr>
              <a:t>PlanejaSUS</a:t>
            </a:r>
            <a:r>
              <a:rPr lang="pt-BR" altLang="pt-BR" sz="2200" dirty="0" smtClean="0">
                <a:latin typeface="Calibri" pitchFamily="34" charset="0"/>
              </a:rPr>
              <a:t>); capacitação de pessoal em PES (com referencial da VISAU) (2007-2009);</a:t>
            </a:r>
          </a:p>
          <a:p>
            <a:pPr algn="just"/>
            <a:endParaRPr lang="pt-BR" altLang="pt-BR" sz="2200" dirty="0" smtClean="0">
              <a:latin typeface="Calibri" pitchFamily="34" charset="0"/>
            </a:endParaRPr>
          </a:p>
          <a:p>
            <a:pPr algn="just"/>
            <a:r>
              <a:rPr lang="pt-BR" altLang="pt-BR" sz="2200" dirty="0" smtClean="0">
                <a:latin typeface="Calibri" pitchFamily="34" charset="0"/>
              </a:rPr>
              <a:t>Incorporação da noção de “clinica ampliada” à ESF: criação e implantação dos NASF (apoio matricial);</a:t>
            </a:r>
          </a:p>
          <a:p>
            <a:pPr algn="just">
              <a:buFontTx/>
              <a:buNone/>
            </a:pPr>
            <a:endParaRPr lang="pt-BR" altLang="pt-BR" sz="2000" dirty="0" smtClean="0">
              <a:latin typeface="Calibri" pitchFamily="34" charset="0"/>
            </a:endParaRPr>
          </a:p>
        </p:txBody>
      </p:sp>
    </p:spTree>
    <p:extLst>
      <p:ext uri="{BB962C8B-B14F-4D97-AF65-F5344CB8AC3E}">
        <p14:creationId xmlns:p14="http://schemas.microsoft.com/office/powerpoint/2010/main" val="3206598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629816"/>
            <a:ext cx="8229600" cy="1143000"/>
          </a:xfrm>
        </p:spPr>
        <p:txBody>
          <a:bodyPr/>
          <a:lstStyle/>
          <a:p>
            <a:pPr eaLnBrk="1" hangingPunct="1"/>
            <a:r>
              <a:rPr lang="pt-BR" altLang="pt-BR" dirty="0" smtClean="0">
                <a:solidFill>
                  <a:schemeClr val="tx1"/>
                </a:solidFill>
              </a:rPr>
              <a:t>Bases conceituais da VISAU</a:t>
            </a:r>
          </a:p>
        </p:txBody>
      </p:sp>
      <p:sp>
        <p:nvSpPr>
          <p:cNvPr id="8195" name="Rectangle 3"/>
          <p:cNvSpPr>
            <a:spLocks noGrp="1" noChangeArrowheads="1"/>
          </p:cNvSpPr>
          <p:nvPr>
            <p:ph idx="1"/>
          </p:nvPr>
        </p:nvSpPr>
        <p:spPr>
          <a:xfrm>
            <a:off x="827088" y="1681163"/>
            <a:ext cx="7650162" cy="4449762"/>
          </a:xfrm>
        </p:spPr>
        <p:txBody>
          <a:bodyPr/>
          <a:lstStyle/>
          <a:p>
            <a:pPr algn="just" eaLnBrk="1" hangingPunct="1"/>
            <a:endParaRPr lang="pt-BR" altLang="pt-BR" sz="1600" b="1" dirty="0" smtClean="0">
              <a:latin typeface="Tahoma" pitchFamily="34" charset="0"/>
            </a:endParaRPr>
          </a:p>
          <a:p>
            <a:pPr marL="0" indent="0" eaLnBrk="1" hangingPunct="1">
              <a:buNone/>
            </a:pPr>
            <a:r>
              <a:rPr lang="pt-BR" altLang="pt-BR" sz="2400" dirty="0" smtClean="0">
                <a:latin typeface="Tahoma" pitchFamily="34" charset="0"/>
              </a:rPr>
              <a:t> </a:t>
            </a:r>
            <a:r>
              <a:rPr lang="pt-BR" altLang="pt-BR" sz="2000" b="1" dirty="0" smtClean="0"/>
              <a:t>Acepções do termo “Vigilância da/em saúde”:</a:t>
            </a:r>
          </a:p>
          <a:p>
            <a:pPr lvl="2" algn="just" eaLnBrk="1" hangingPunct="1"/>
            <a:endParaRPr lang="pt-BR" altLang="pt-BR" sz="2000" dirty="0" smtClean="0"/>
          </a:p>
          <a:p>
            <a:pPr lvl="1" algn="just" eaLnBrk="1" hangingPunct="1"/>
            <a:r>
              <a:rPr lang="pt-BR" altLang="pt-BR" sz="2000" dirty="0" smtClean="0"/>
              <a:t>Vigilância da Saúde como Análise de Situações de Saúde</a:t>
            </a:r>
          </a:p>
          <a:p>
            <a:pPr algn="just" eaLnBrk="1" hangingPunct="1">
              <a:buFont typeface="Wingdings" pitchFamily="2" charset="2"/>
              <a:buNone/>
            </a:pPr>
            <a:r>
              <a:rPr lang="pt-BR" altLang="pt-BR" sz="2000" dirty="0" smtClean="0"/>
              <a:t>  </a:t>
            </a:r>
          </a:p>
          <a:p>
            <a:pPr lvl="1" algn="just" eaLnBrk="1" hangingPunct="1"/>
            <a:r>
              <a:rPr lang="pt-BR" altLang="pt-BR" sz="2000" dirty="0" smtClean="0"/>
              <a:t>Vigilância da Saúde como “integração” institucional entre as Vigilâncias epidemiológica, ambiental  e sanitária </a:t>
            </a:r>
          </a:p>
          <a:p>
            <a:pPr algn="just" eaLnBrk="1" hangingPunct="1">
              <a:buFont typeface="Wingdings" pitchFamily="2" charset="2"/>
              <a:buNone/>
            </a:pPr>
            <a:endParaRPr lang="pt-BR" altLang="pt-BR" sz="2000" dirty="0" smtClean="0"/>
          </a:p>
          <a:p>
            <a:pPr lvl="1" eaLnBrk="1" hangingPunct="1"/>
            <a:r>
              <a:rPr lang="pt-BR" altLang="pt-BR" sz="2000" dirty="0" smtClean="0"/>
              <a:t>Vigilância da Saúde como redefinição das práticas sanitárias</a:t>
            </a:r>
          </a:p>
          <a:p>
            <a:pPr eaLnBrk="1" hangingPunct="1">
              <a:buFont typeface="Wingdings" pitchFamily="2" charset="2"/>
              <a:buNone/>
            </a:pPr>
            <a:endParaRPr lang="pt-BR" altLang="pt-BR" sz="2000" dirty="0" smtClean="0"/>
          </a:p>
        </p:txBody>
      </p:sp>
    </p:spTree>
    <p:extLst>
      <p:ext uri="{BB962C8B-B14F-4D97-AF65-F5344CB8AC3E}">
        <p14:creationId xmlns:p14="http://schemas.microsoft.com/office/powerpoint/2010/main" val="53184015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73832"/>
            <a:ext cx="8229600" cy="1143000"/>
          </a:xfrm>
        </p:spPr>
        <p:txBody>
          <a:bodyPr/>
          <a:lstStyle/>
          <a:p>
            <a:pPr eaLnBrk="1" hangingPunct="1"/>
            <a:r>
              <a:rPr lang="pt-BR" altLang="pt-BR" dirty="0" smtClean="0">
                <a:solidFill>
                  <a:schemeClr val="tx1"/>
                </a:solidFill>
              </a:rPr>
              <a:t>Bases conceituais da VISAU</a:t>
            </a:r>
          </a:p>
        </p:txBody>
      </p:sp>
      <p:sp>
        <p:nvSpPr>
          <p:cNvPr id="9219" name="Rectangle 3"/>
          <p:cNvSpPr>
            <a:spLocks noGrp="1" noChangeArrowheads="1"/>
          </p:cNvSpPr>
          <p:nvPr>
            <p:ph idx="1"/>
          </p:nvPr>
        </p:nvSpPr>
        <p:spPr/>
        <p:txBody>
          <a:bodyPr/>
          <a:lstStyle/>
          <a:p>
            <a:pPr eaLnBrk="1" hangingPunct="1">
              <a:buFont typeface="Wingdings" pitchFamily="2" charset="2"/>
              <a:buNone/>
            </a:pPr>
            <a:r>
              <a:rPr lang="pt-BR" altLang="pt-BR" sz="1600" b="1" dirty="0" smtClean="0">
                <a:latin typeface="Tahoma" pitchFamily="34" charset="0"/>
              </a:rPr>
              <a:t>		</a:t>
            </a:r>
          </a:p>
          <a:p>
            <a:pPr marL="0" indent="0" algn="just" eaLnBrk="1" hangingPunct="1">
              <a:buNone/>
            </a:pPr>
            <a:r>
              <a:rPr lang="pt-BR" altLang="pt-BR" sz="2000" b="1" dirty="0" smtClean="0"/>
              <a:t>Definições da Vigilância da Saúde: </a:t>
            </a:r>
          </a:p>
          <a:p>
            <a:pPr algn="just" eaLnBrk="1" hangingPunct="1"/>
            <a:endParaRPr lang="pt-BR" altLang="pt-BR" sz="2000" dirty="0" smtClean="0"/>
          </a:p>
          <a:p>
            <a:pPr algn="just" eaLnBrk="1" hangingPunct="1"/>
            <a:r>
              <a:rPr lang="pt-BR" altLang="pt-BR" sz="2000" dirty="0" smtClean="0"/>
              <a:t>Modelo assistencial alternativo conformado por um conjunto articulados de práticas </a:t>
            </a:r>
            <a:r>
              <a:rPr lang="pt-BR" altLang="pt-BR" sz="2000" dirty="0" err="1" smtClean="0"/>
              <a:t>sócio-sanitárias</a:t>
            </a:r>
            <a:r>
              <a:rPr lang="pt-BR" altLang="pt-BR" sz="2000" dirty="0" smtClean="0"/>
              <a:t> que encerram combinações tecnológicas distintas, destinadas a controlar determinantes, prevenir riscos e danos à saúde e assistir indivíduos e grupos (Paim, 1994)</a:t>
            </a:r>
          </a:p>
          <a:p>
            <a:pPr algn="just" eaLnBrk="1" hangingPunct="1">
              <a:buFont typeface="Wingdings" pitchFamily="2" charset="2"/>
              <a:buNone/>
            </a:pPr>
            <a:endParaRPr lang="pt-BR" altLang="pt-BR" sz="2000" dirty="0" smtClean="0"/>
          </a:p>
          <a:p>
            <a:pPr algn="just" eaLnBrk="1" hangingPunct="1"/>
            <a:r>
              <a:rPr lang="pt-BR" altLang="pt-BR" sz="2000" dirty="0" smtClean="0"/>
              <a:t>Estratégia de reorganização das ações e serviços a partir da identificação dos problemas de saúde da população em um território específico, através de operações </a:t>
            </a:r>
            <a:r>
              <a:rPr lang="pt-BR" altLang="pt-BR" sz="2000" dirty="0" err="1" smtClean="0"/>
              <a:t>intersetoriais</a:t>
            </a:r>
            <a:r>
              <a:rPr lang="pt-BR" altLang="pt-BR" sz="2000" dirty="0" smtClean="0"/>
              <a:t> e </a:t>
            </a:r>
            <a:r>
              <a:rPr lang="pt-BR" altLang="pt-BR" sz="2000" dirty="0" err="1" smtClean="0"/>
              <a:t>intrasetoriais</a:t>
            </a:r>
            <a:r>
              <a:rPr lang="pt-BR" altLang="pt-BR" sz="2000" dirty="0" smtClean="0"/>
              <a:t> para o enfrentamento dos mesmos  (Mendes, 1994).</a:t>
            </a:r>
          </a:p>
          <a:p>
            <a:pPr eaLnBrk="1" hangingPunct="1"/>
            <a:endParaRPr lang="pt-BR" altLang="pt-BR" sz="1800" dirty="0" smtClean="0">
              <a:latin typeface="Tahoma" pitchFamily="34" charset="0"/>
            </a:endParaRPr>
          </a:p>
        </p:txBody>
      </p:sp>
    </p:spTree>
    <p:extLst>
      <p:ext uri="{BB962C8B-B14F-4D97-AF65-F5344CB8AC3E}">
        <p14:creationId xmlns:p14="http://schemas.microsoft.com/office/powerpoint/2010/main" val="161803957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629816"/>
            <a:ext cx="8229600" cy="1143000"/>
          </a:xfrm>
        </p:spPr>
        <p:txBody>
          <a:bodyPr/>
          <a:lstStyle/>
          <a:p>
            <a:pPr eaLnBrk="1" hangingPunct="1"/>
            <a:r>
              <a:rPr lang="pt-BR" altLang="pt-BR" dirty="0" smtClean="0">
                <a:solidFill>
                  <a:schemeClr val="tx1"/>
                </a:solidFill>
              </a:rPr>
              <a:t>Bases conceituais da VISAU</a:t>
            </a:r>
          </a:p>
        </p:txBody>
      </p:sp>
      <p:sp>
        <p:nvSpPr>
          <p:cNvPr id="10243" name="Rectangle 3"/>
          <p:cNvSpPr>
            <a:spLocks noGrp="1" noChangeArrowheads="1"/>
          </p:cNvSpPr>
          <p:nvPr>
            <p:ph idx="1"/>
          </p:nvPr>
        </p:nvSpPr>
        <p:spPr>
          <a:xfrm>
            <a:off x="611188" y="1600200"/>
            <a:ext cx="8075612" cy="4530725"/>
          </a:xfrm>
        </p:spPr>
        <p:txBody>
          <a:bodyPr/>
          <a:lstStyle/>
          <a:p>
            <a:pPr eaLnBrk="1" hangingPunct="1">
              <a:lnSpc>
                <a:spcPct val="80000"/>
              </a:lnSpc>
              <a:buFont typeface="Wingdings" pitchFamily="2" charset="2"/>
              <a:buNone/>
            </a:pPr>
            <a:endParaRPr lang="pt-BR" altLang="pt-BR" sz="2000" b="1" dirty="0" smtClean="0"/>
          </a:p>
          <a:p>
            <a:pPr lvl="1" algn="just" eaLnBrk="1" hangingPunct="1">
              <a:lnSpc>
                <a:spcPct val="80000"/>
              </a:lnSpc>
            </a:pPr>
            <a:r>
              <a:rPr lang="pt-BR" altLang="pt-BR" sz="2000" b="1" dirty="0" smtClean="0"/>
              <a:t>Saúde</a:t>
            </a:r>
            <a:r>
              <a:rPr lang="pt-BR" altLang="pt-BR" sz="2000" dirty="0" smtClean="0"/>
              <a:t>: em busca da complexidade</a:t>
            </a:r>
          </a:p>
          <a:p>
            <a:pPr lvl="2" algn="just" eaLnBrk="1" hangingPunct="1">
              <a:lnSpc>
                <a:spcPct val="80000"/>
              </a:lnSpc>
            </a:pPr>
            <a:r>
              <a:rPr lang="pt-BR" altLang="pt-BR" sz="2000" dirty="0" smtClean="0"/>
              <a:t>Ausência de doenças e outros agravos</a:t>
            </a:r>
          </a:p>
          <a:p>
            <a:pPr lvl="2" algn="just" eaLnBrk="1" hangingPunct="1">
              <a:lnSpc>
                <a:spcPct val="80000"/>
              </a:lnSpc>
            </a:pPr>
            <a:r>
              <a:rPr lang="pt-BR" altLang="pt-BR" sz="2000" dirty="0" smtClean="0"/>
              <a:t>Estado de bem-estar físico mental e social</a:t>
            </a:r>
          </a:p>
          <a:p>
            <a:pPr lvl="2" algn="just" eaLnBrk="1" hangingPunct="1">
              <a:lnSpc>
                <a:spcPct val="80000"/>
              </a:lnSpc>
            </a:pPr>
            <a:r>
              <a:rPr lang="pt-BR" altLang="pt-BR" sz="2000" dirty="0" smtClean="0"/>
              <a:t>Modo de andar a vida de indivíduos e grupos</a:t>
            </a:r>
          </a:p>
          <a:p>
            <a:pPr lvl="2" algn="just" eaLnBrk="1" hangingPunct="1">
              <a:lnSpc>
                <a:spcPct val="80000"/>
              </a:lnSpc>
              <a:buFont typeface="Wingdings" pitchFamily="2" charset="2"/>
              <a:buNone/>
            </a:pPr>
            <a:endParaRPr lang="pt-BR" altLang="pt-BR" sz="2000" dirty="0" smtClean="0"/>
          </a:p>
          <a:p>
            <a:pPr lvl="1" algn="just" eaLnBrk="1" hangingPunct="1">
              <a:lnSpc>
                <a:spcPct val="80000"/>
              </a:lnSpc>
            </a:pPr>
            <a:r>
              <a:rPr lang="pt-BR" altLang="pt-BR" sz="2000" b="1" dirty="0" smtClean="0"/>
              <a:t>Práticas de saúde</a:t>
            </a:r>
            <a:r>
              <a:rPr lang="pt-BR" altLang="pt-BR" sz="2000" dirty="0" smtClean="0"/>
              <a:t>: em busca da integralidade</a:t>
            </a:r>
          </a:p>
          <a:p>
            <a:pPr lvl="2" algn="just" eaLnBrk="1" hangingPunct="1">
              <a:lnSpc>
                <a:spcPct val="80000"/>
              </a:lnSpc>
            </a:pPr>
            <a:r>
              <a:rPr lang="pt-BR" altLang="pt-BR" sz="2000" dirty="0" smtClean="0"/>
              <a:t>Problemas/Necessidades/Demandas de/em saúde</a:t>
            </a:r>
          </a:p>
          <a:p>
            <a:pPr lvl="2" algn="just" eaLnBrk="1" hangingPunct="1">
              <a:lnSpc>
                <a:spcPct val="80000"/>
              </a:lnSpc>
            </a:pPr>
            <a:r>
              <a:rPr lang="pt-BR" altLang="pt-BR" sz="2000" dirty="0" smtClean="0"/>
              <a:t>Respostas sociais: gerais/particulares/singulares</a:t>
            </a:r>
          </a:p>
          <a:p>
            <a:pPr lvl="2" algn="just" eaLnBrk="1" hangingPunct="1">
              <a:lnSpc>
                <a:spcPct val="80000"/>
              </a:lnSpc>
            </a:pPr>
            <a:r>
              <a:rPr lang="pt-BR" altLang="pt-BR" sz="2000" dirty="0" smtClean="0"/>
              <a:t>Ações de saúde segundo sua natureza</a:t>
            </a:r>
          </a:p>
          <a:p>
            <a:pPr lvl="3" algn="just" eaLnBrk="1" hangingPunct="1">
              <a:lnSpc>
                <a:spcPct val="80000"/>
              </a:lnSpc>
            </a:pPr>
            <a:r>
              <a:rPr lang="pt-BR" altLang="pt-BR" dirty="0" smtClean="0"/>
              <a:t>Promoção de condições e modos de vida saudáveis</a:t>
            </a:r>
          </a:p>
          <a:p>
            <a:pPr lvl="3" algn="just" eaLnBrk="1" hangingPunct="1">
              <a:lnSpc>
                <a:spcPct val="80000"/>
              </a:lnSpc>
            </a:pPr>
            <a:r>
              <a:rPr lang="pt-BR" altLang="pt-BR" dirty="0" smtClean="0"/>
              <a:t>Proteção e prevenção da exposição a riscos</a:t>
            </a:r>
          </a:p>
          <a:p>
            <a:pPr lvl="3" algn="just" eaLnBrk="1" hangingPunct="1">
              <a:lnSpc>
                <a:spcPct val="80000"/>
              </a:lnSpc>
            </a:pPr>
            <a:r>
              <a:rPr lang="pt-BR" altLang="pt-BR" dirty="0" smtClean="0"/>
              <a:t>Diagnóstico, tratamento e recuperação de agravos</a:t>
            </a:r>
          </a:p>
          <a:p>
            <a:pPr lvl="3" eaLnBrk="1" hangingPunct="1">
              <a:lnSpc>
                <a:spcPct val="80000"/>
              </a:lnSpc>
              <a:buFont typeface="Wingdings" pitchFamily="2" charset="2"/>
              <a:buNone/>
            </a:pPr>
            <a:endParaRPr lang="pt-BR" altLang="pt-BR" sz="1800" dirty="0" smtClean="0">
              <a:latin typeface="Tahoma" pitchFamily="34" charset="0"/>
            </a:endParaRPr>
          </a:p>
        </p:txBody>
      </p:sp>
    </p:spTree>
    <p:extLst>
      <p:ext uri="{BB962C8B-B14F-4D97-AF65-F5344CB8AC3E}">
        <p14:creationId xmlns:p14="http://schemas.microsoft.com/office/powerpoint/2010/main" val="2130453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4403</Words>
  <Application>Microsoft Office PowerPoint</Application>
  <PresentationFormat>Apresentação na tela (4:3)</PresentationFormat>
  <Paragraphs>633</Paragraphs>
  <Slides>40</Slides>
  <Notes>0</Notes>
  <HiddenSlides>0</HiddenSlides>
  <MMClips>0</MMClips>
  <ScaleCrop>false</ScaleCrop>
  <HeadingPairs>
    <vt:vector size="4" baseType="variant">
      <vt:variant>
        <vt:lpstr>Tema</vt:lpstr>
      </vt:variant>
      <vt:variant>
        <vt:i4>1</vt:i4>
      </vt:variant>
      <vt:variant>
        <vt:lpstr>Títulos de slides</vt:lpstr>
      </vt:variant>
      <vt:variant>
        <vt:i4>40</vt:i4>
      </vt:variant>
    </vt:vector>
  </HeadingPairs>
  <TitlesOfParts>
    <vt:vector size="41" baseType="lpstr">
      <vt:lpstr>Tema do Office</vt:lpstr>
      <vt:lpstr>Apresentação do PowerPoint</vt:lpstr>
      <vt:lpstr>ENCONTRO ESTADUAL DE DIRIGENTES DE VIGILÂNCIA EM SAÚDE</vt:lpstr>
      <vt:lpstr>  A CONSTRUÇÃO DA VIGILÂNCIA EM SAÚDE</vt:lpstr>
      <vt:lpstr>A trajetória da VISAU no SUS</vt:lpstr>
      <vt:lpstr>A trajetória da VISAU no SUS (93-2002)</vt:lpstr>
      <vt:lpstr>A trajetória da VISAU no SUS (2003-2013)</vt:lpstr>
      <vt:lpstr>Bases conceituais da VISAU</vt:lpstr>
      <vt:lpstr>Bases conceituais da VISAU</vt:lpstr>
      <vt:lpstr>Bases conceituais da VISAU</vt:lpstr>
      <vt:lpstr>Bases conceituais da VISAU</vt:lpstr>
      <vt:lpstr>Metodologia de construção da VISAU</vt:lpstr>
      <vt:lpstr>Metodologia de construção da VISAU </vt:lpstr>
      <vt:lpstr>Metodologia de construção da VISAU </vt:lpstr>
      <vt:lpstr>Apresentação do PowerPoint</vt:lpstr>
      <vt:lpstr>Apresentação do PowerPoint</vt:lpstr>
      <vt:lpstr>ASPECTOS NORMATIVOS </vt:lpstr>
      <vt:lpstr>Apresentação do PowerPoint</vt:lpstr>
      <vt:lpstr>  </vt:lpstr>
      <vt:lpstr>Apresentação do PowerPoint</vt:lpstr>
      <vt:lpstr> Programa de Qualificação das Ações de Vigilância em Saúde (PQA-VS)</vt:lpstr>
      <vt:lpstr> Programa de Qualificação das Ações de Vigilância em Saúde (PQA-VS)</vt:lpstr>
      <vt:lpstr> </vt:lpstr>
      <vt:lpstr>Apresentação do PowerPoint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renata.design</dc:creator>
  <cp:lastModifiedBy>rosemary.rocha</cp:lastModifiedBy>
  <cp:revision>104</cp:revision>
  <dcterms:created xsi:type="dcterms:W3CDTF">2015-03-24T20:59:22Z</dcterms:created>
  <dcterms:modified xsi:type="dcterms:W3CDTF">2015-11-03T19:46:40Z</dcterms:modified>
</cp:coreProperties>
</file>