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3"/>
  </p:handout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9" r:id="rId10"/>
    <p:sldId id="265" r:id="rId11"/>
    <p:sldId id="270" r:id="rId12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94" d="100"/>
          <a:sy n="94" d="100"/>
        </p:scale>
        <p:origin x="-600" y="7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8" d="100"/>
          <a:sy n="88" d="100"/>
        </p:scale>
        <p:origin x="-3870" y="-10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F:\reuni&#227;o%20dirigentes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F:\reuni&#227;o%20dirigentes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F:\material%20regionais%202015\MATERIAL%20REUNI&#195;O%20REGIONAL%20OUTUBRO%202015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sz="2000" dirty="0" err="1"/>
              <a:t>Sarampo</a:t>
            </a:r>
            <a:r>
              <a:rPr lang="en-US" sz="2000" dirty="0"/>
              <a:t> - </a:t>
            </a:r>
            <a:r>
              <a:rPr lang="en-US" sz="2000" dirty="0" err="1" smtClean="0"/>
              <a:t>casos</a:t>
            </a:r>
            <a:r>
              <a:rPr lang="en-US" sz="2000" dirty="0" smtClean="0"/>
              <a:t> e </a:t>
            </a:r>
            <a:r>
              <a:rPr lang="en-US" sz="2000" dirty="0" err="1" smtClean="0"/>
              <a:t>principaisestratégias</a:t>
            </a:r>
            <a:r>
              <a:rPr lang="en-US" sz="2000" dirty="0" smtClean="0"/>
              <a:t> </a:t>
            </a:r>
            <a:r>
              <a:rPr lang="en-US" sz="2000" dirty="0"/>
              <a:t>de </a:t>
            </a:r>
            <a:r>
              <a:rPr lang="en-US" sz="2000" dirty="0" err="1" smtClean="0"/>
              <a:t>controle</a:t>
            </a:r>
            <a:r>
              <a:rPr lang="en-US" sz="2000" dirty="0" smtClean="0"/>
              <a:t> </a:t>
            </a:r>
          </a:p>
          <a:p>
            <a:pPr>
              <a:defRPr/>
            </a:pPr>
            <a:r>
              <a:rPr lang="en-US" sz="2000" dirty="0" smtClean="0"/>
              <a:t>Estado </a:t>
            </a:r>
            <a:r>
              <a:rPr lang="en-US" sz="2000" dirty="0"/>
              <a:t>do Rio de Janeiro</a:t>
            </a:r>
            <a:r>
              <a:rPr lang="en-US" sz="2000" baseline="0" dirty="0"/>
              <a:t> </a:t>
            </a:r>
            <a:r>
              <a:rPr lang="en-US" sz="2000" dirty="0"/>
              <a:t>- 1980 a 2014</a:t>
            </a:r>
          </a:p>
        </c:rich>
      </c:tx>
      <c:layout>
        <c:manualLayout>
          <c:xMode val="edge"/>
          <c:yMode val="edge"/>
          <c:x val="0.139982253433829"/>
          <c:y val="4.7505725000953859E-3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6.1394246009103932E-2"/>
          <c:y val="0.12579174096223944"/>
          <c:w val="0.91606147057704745"/>
          <c:h val="0.82063002645711369"/>
        </c:manualLayout>
      </c:layout>
      <c:lineChart>
        <c:grouping val="standard"/>
        <c:varyColors val="0"/>
        <c:ser>
          <c:idx val="0"/>
          <c:order val="0"/>
          <c:tx>
            <c:strRef>
              <c:f>Plan1!$B$2</c:f>
              <c:strCache>
                <c:ptCount val="1"/>
                <c:pt idx="0">
                  <c:v>sarampo</c:v>
                </c:pt>
              </c:strCache>
            </c:strRef>
          </c:tx>
          <c:spPr>
            <a:ln w="47625">
              <a:solidFill>
                <a:schemeClr val="accent2"/>
              </a:solidFill>
            </a:ln>
          </c:spPr>
          <c:marker>
            <c:symbol val="none"/>
          </c:marker>
          <c:cat>
            <c:numRef>
              <c:f>Plan1!$A$3:$A$37</c:f>
              <c:numCache>
                <c:formatCode>General</c:formatCode>
                <c:ptCount val="35"/>
                <c:pt idx="0">
                  <c:v>80</c:v>
                </c:pt>
                <c:pt idx="1">
                  <c:v>81</c:v>
                </c:pt>
                <c:pt idx="2">
                  <c:v>82</c:v>
                </c:pt>
                <c:pt idx="3">
                  <c:v>83</c:v>
                </c:pt>
                <c:pt idx="4">
                  <c:v>84</c:v>
                </c:pt>
                <c:pt idx="5">
                  <c:v>85</c:v>
                </c:pt>
                <c:pt idx="6">
                  <c:v>86</c:v>
                </c:pt>
                <c:pt idx="7">
                  <c:v>87</c:v>
                </c:pt>
                <c:pt idx="8">
                  <c:v>88</c:v>
                </c:pt>
                <c:pt idx="9">
                  <c:v>89</c:v>
                </c:pt>
                <c:pt idx="10">
                  <c:v>90</c:v>
                </c:pt>
                <c:pt idx="11">
                  <c:v>91</c:v>
                </c:pt>
                <c:pt idx="12">
                  <c:v>92</c:v>
                </c:pt>
                <c:pt idx="13">
                  <c:v>93</c:v>
                </c:pt>
                <c:pt idx="14">
                  <c:v>94</c:v>
                </c:pt>
                <c:pt idx="15">
                  <c:v>95</c:v>
                </c:pt>
                <c:pt idx="16">
                  <c:v>96</c:v>
                </c:pt>
                <c:pt idx="17">
                  <c:v>97</c:v>
                </c:pt>
                <c:pt idx="18">
                  <c:v>98</c:v>
                </c:pt>
                <c:pt idx="19">
                  <c:v>99</c:v>
                </c:pt>
                <c:pt idx="20" formatCode="00">
                  <c:v>0</c:v>
                </c:pt>
                <c:pt idx="21" formatCode="00">
                  <c:v>1</c:v>
                </c:pt>
                <c:pt idx="22" formatCode="00">
                  <c:v>2</c:v>
                </c:pt>
                <c:pt idx="23" formatCode="00">
                  <c:v>3</c:v>
                </c:pt>
                <c:pt idx="24" formatCode="00">
                  <c:v>4</c:v>
                </c:pt>
                <c:pt idx="25" formatCode="00">
                  <c:v>5</c:v>
                </c:pt>
                <c:pt idx="26" formatCode="00">
                  <c:v>6</c:v>
                </c:pt>
                <c:pt idx="27" formatCode="00">
                  <c:v>7</c:v>
                </c:pt>
                <c:pt idx="28" formatCode="00">
                  <c:v>8</c:v>
                </c:pt>
                <c:pt idx="29" formatCode="00">
                  <c:v>9</c:v>
                </c:pt>
                <c:pt idx="30" formatCode="00">
                  <c:v>10</c:v>
                </c:pt>
                <c:pt idx="31" formatCode="00">
                  <c:v>11</c:v>
                </c:pt>
                <c:pt idx="32" formatCode="00">
                  <c:v>12</c:v>
                </c:pt>
                <c:pt idx="33" formatCode="00">
                  <c:v>13</c:v>
                </c:pt>
                <c:pt idx="34" formatCode="00">
                  <c:v>14</c:v>
                </c:pt>
              </c:numCache>
            </c:numRef>
          </c:cat>
          <c:val>
            <c:numRef>
              <c:f>Plan1!$B$3:$B$37</c:f>
              <c:numCache>
                <c:formatCode>General</c:formatCode>
                <c:ptCount val="35"/>
                <c:pt idx="0">
                  <c:v>8033</c:v>
                </c:pt>
                <c:pt idx="1">
                  <c:v>4707</c:v>
                </c:pt>
                <c:pt idx="2">
                  <c:v>6462</c:v>
                </c:pt>
                <c:pt idx="3">
                  <c:v>5055</c:v>
                </c:pt>
                <c:pt idx="4">
                  <c:v>9704</c:v>
                </c:pt>
                <c:pt idx="5">
                  <c:v>2055</c:v>
                </c:pt>
                <c:pt idx="6">
                  <c:v>2760</c:v>
                </c:pt>
                <c:pt idx="7">
                  <c:v>2719</c:v>
                </c:pt>
                <c:pt idx="8">
                  <c:v>1542</c:v>
                </c:pt>
                <c:pt idx="9">
                  <c:v>1068</c:v>
                </c:pt>
                <c:pt idx="10">
                  <c:v>4435</c:v>
                </c:pt>
                <c:pt idx="11">
                  <c:v>3628</c:v>
                </c:pt>
                <c:pt idx="12">
                  <c:v>463</c:v>
                </c:pt>
                <c:pt idx="13">
                  <c:v>305</c:v>
                </c:pt>
                <c:pt idx="14">
                  <c:v>128</c:v>
                </c:pt>
                <c:pt idx="15">
                  <c:v>124</c:v>
                </c:pt>
                <c:pt idx="16">
                  <c:v>109</c:v>
                </c:pt>
                <c:pt idx="17">
                  <c:v>2939</c:v>
                </c:pt>
                <c:pt idx="18">
                  <c:v>296</c:v>
                </c:pt>
                <c:pt idx="19">
                  <c:v>181</c:v>
                </c:pt>
                <c:pt idx="20">
                  <c:v>1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72694016"/>
        <c:axId val="72712192"/>
      </c:lineChart>
      <c:catAx>
        <c:axId val="7269401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100" b="1"/>
            </a:pPr>
            <a:endParaRPr lang="pt-BR"/>
          </a:p>
        </c:txPr>
        <c:crossAx val="72712192"/>
        <c:crosses val="autoZero"/>
        <c:auto val="1"/>
        <c:lblAlgn val="ctr"/>
        <c:lblOffset val="100"/>
        <c:noMultiLvlLbl val="0"/>
      </c:catAx>
      <c:valAx>
        <c:axId val="72712192"/>
        <c:scaling>
          <c:orientation val="minMax"/>
          <c:max val="10000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100" b="1"/>
            </a:pPr>
            <a:endParaRPr lang="pt-BR"/>
          </a:p>
        </c:txPr>
        <c:crossAx val="72694016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sz="2400" dirty="0" err="1"/>
              <a:t>Rubéola</a:t>
            </a:r>
            <a:r>
              <a:rPr lang="en-US" sz="2400" dirty="0"/>
              <a:t> - </a:t>
            </a:r>
            <a:r>
              <a:rPr lang="en-US" sz="2400" dirty="0" err="1"/>
              <a:t>casos</a:t>
            </a:r>
            <a:r>
              <a:rPr lang="en-US" sz="2400" dirty="0"/>
              <a:t> </a:t>
            </a:r>
            <a:r>
              <a:rPr lang="en-US" sz="2400" dirty="0" err="1"/>
              <a:t>confirmados</a:t>
            </a:r>
            <a:endParaRPr lang="en-US" sz="2400" dirty="0"/>
          </a:p>
          <a:p>
            <a:pPr>
              <a:defRPr/>
            </a:pPr>
            <a:r>
              <a:rPr lang="en-US" sz="2400" dirty="0"/>
              <a:t>Estado do Rio de Janeiro - 1980 a 2014</a:t>
            </a:r>
            <a:r>
              <a:rPr lang="en-US" dirty="0"/>
              <a:t>.</a:t>
            </a:r>
          </a:p>
        </c:rich>
      </c:tx>
      <c:layout>
        <c:manualLayout>
          <c:xMode val="edge"/>
          <c:yMode val="edge"/>
          <c:x val="0.22528623226582681"/>
          <c:y val="3.1703407378192217E-2"/>
        </c:manualLayout>
      </c:layout>
      <c:overlay val="0"/>
    </c:title>
    <c:autoTitleDeleted val="0"/>
    <c:plotArea>
      <c:layout/>
      <c:lineChart>
        <c:grouping val="standard"/>
        <c:varyColors val="0"/>
        <c:ser>
          <c:idx val="1"/>
          <c:order val="0"/>
          <c:tx>
            <c:strRef>
              <c:f>Plan1!$C$2</c:f>
              <c:strCache>
                <c:ptCount val="1"/>
                <c:pt idx="0">
                  <c:v>rubéola</c:v>
                </c:pt>
              </c:strCache>
            </c:strRef>
          </c:tx>
          <c:spPr>
            <a:ln w="47625">
              <a:solidFill>
                <a:srgbClr val="00B050"/>
              </a:solidFill>
            </a:ln>
          </c:spPr>
          <c:marker>
            <c:symbol val="none"/>
          </c:marker>
          <c:cat>
            <c:numRef>
              <c:f>Plan1!$A$3:$A$37</c:f>
              <c:numCache>
                <c:formatCode>General</c:formatCode>
                <c:ptCount val="35"/>
                <c:pt idx="0">
                  <c:v>80</c:v>
                </c:pt>
                <c:pt idx="1">
                  <c:v>81</c:v>
                </c:pt>
                <c:pt idx="2">
                  <c:v>82</c:v>
                </c:pt>
                <c:pt idx="3">
                  <c:v>83</c:v>
                </c:pt>
                <c:pt idx="4">
                  <c:v>84</c:v>
                </c:pt>
                <c:pt idx="5">
                  <c:v>85</c:v>
                </c:pt>
                <c:pt idx="6">
                  <c:v>86</c:v>
                </c:pt>
                <c:pt idx="7">
                  <c:v>87</c:v>
                </c:pt>
                <c:pt idx="8">
                  <c:v>88</c:v>
                </c:pt>
                <c:pt idx="9">
                  <c:v>89</c:v>
                </c:pt>
                <c:pt idx="10">
                  <c:v>90</c:v>
                </c:pt>
                <c:pt idx="11">
                  <c:v>91</c:v>
                </c:pt>
                <c:pt idx="12">
                  <c:v>92</c:v>
                </c:pt>
                <c:pt idx="13">
                  <c:v>93</c:v>
                </c:pt>
                <c:pt idx="14">
                  <c:v>94</c:v>
                </c:pt>
                <c:pt idx="15">
                  <c:v>95</c:v>
                </c:pt>
                <c:pt idx="16">
                  <c:v>96</c:v>
                </c:pt>
                <c:pt idx="17">
                  <c:v>97</c:v>
                </c:pt>
                <c:pt idx="18">
                  <c:v>98</c:v>
                </c:pt>
                <c:pt idx="19">
                  <c:v>99</c:v>
                </c:pt>
                <c:pt idx="20" formatCode="00">
                  <c:v>0</c:v>
                </c:pt>
                <c:pt idx="21" formatCode="00">
                  <c:v>1</c:v>
                </c:pt>
                <c:pt idx="22" formatCode="00">
                  <c:v>2</c:v>
                </c:pt>
                <c:pt idx="23" formatCode="00">
                  <c:v>3</c:v>
                </c:pt>
                <c:pt idx="24" formatCode="00">
                  <c:v>4</c:v>
                </c:pt>
                <c:pt idx="25" formatCode="00">
                  <c:v>5</c:v>
                </c:pt>
                <c:pt idx="26" formatCode="00">
                  <c:v>6</c:v>
                </c:pt>
                <c:pt idx="27" formatCode="00">
                  <c:v>7</c:v>
                </c:pt>
                <c:pt idx="28" formatCode="00">
                  <c:v>8</c:v>
                </c:pt>
                <c:pt idx="29" formatCode="00">
                  <c:v>9</c:v>
                </c:pt>
                <c:pt idx="30" formatCode="00">
                  <c:v>10</c:v>
                </c:pt>
                <c:pt idx="31" formatCode="00">
                  <c:v>11</c:v>
                </c:pt>
                <c:pt idx="32" formatCode="00">
                  <c:v>12</c:v>
                </c:pt>
                <c:pt idx="33" formatCode="00">
                  <c:v>13</c:v>
                </c:pt>
                <c:pt idx="34" formatCode="00">
                  <c:v>14</c:v>
                </c:pt>
              </c:numCache>
            </c:numRef>
          </c:cat>
          <c:val>
            <c:numRef>
              <c:f>Plan1!$C$3:$C$37</c:f>
              <c:numCache>
                <c:formatCode>General</c:formatCode>
                <c:ptCount val="35"/>
                <c:pt idx="0">
                  <c:v>2372</c:v>
                </c:pt>
                <c:pt idx="1">
                  <c:v>5605</c:v>
                </c:pt>
                <c:pt idx="2">
                  <c:v>3542</c:v>
                </c:pt>
                <c:pt idx="3">
                  <c:v>2642</c:v>
                </c:pt>
                <c:pt idx="4">
                  <c:v>4968</c:v>
                </c:pt>
                <c:pt idx="5">
                  <c:v>9088</c:v>
                </c:pt>
                <c:pt idx="6">
                  <c:v>8359</c:v>
                </c:pt>
                <c:pt idx="7">
                  <c:v>4577</c:v>
                </c:pt>
                <c:pt idx="8">
                  <c:v>4208</c:v>
                </c:pt>
                <c:pt idx="9">
                  <c:v>7390</c:v>
                </c:pt>
                <c:pt idx="10">
                  <c:v>6241</c:v>
                </c:pt>
                <c:pt idx="11">
                  <c:v>8386</c:v>
                </c:pt>
                <c:pt idx="12">
                  <c:v>5128</c:v>
                </c:pt>
                <c:pt idx="13">
                  <c:v>8396</c:v>
                </c:pt>
                <c:pt idx="14">
                  <c:v>157</c:v>
                </c:pt>
                <c:pt idx="15">
                  <c:v>1239</c:v>
                </c:pt>
                <c:pt idx="16">
                  <c:v>2930</c:v>
                </c:pt>
                <c:pt idx="17">
                  <c:v>642</c:v>
                </c:pt>
                <c:pt idx="18">
                  <c:v>868</c:v>
                </c:pt>
                <c:pt idx="19">
                  <c:v>2345</c:v>
                </c:pt>
                <c:pt idx="20">
                  <c:v>1392</c:v>
                </c:pt>
                <c:pt idx="21">
                  <c:v>1177</c:v>
                </c:pt>
                <c:pt idx="22">
                  <c:v>216</c:v>
                </c:pt>
                <c:pt idx="23">
                  <c:v>150</c:v>
                </c:pt>
                <c:pt idx="24">
                  <c:v>115</c:v>
                </c:pt>
                <c:pt idx="25">
                  <c:v>52</c:v>
                </c:pt>
                <c:pt idx="26">
                  <c:v>1052</c:v>
                </c:pt>
                <c:pt idx="27">
                  <c:v>1698</c:v>
                </c:pt>
                <c:pt idx="28">
                  <c:v>139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73132288"/>
        <c:axId val="73859072"/>
      </c:lineChart>
      <c:catAx>
        <c:axId val="7313228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100" b="1"/>
            </a:pPr>
            <a:endParaRPr lang="pt-BR"/>
          </a:p>
        </c:txPr>
        <c:crossAx val="73859072"/>
        <c:crosses val="autoZero"/>
        <c:auto val="1"/>
        <c:lblAlgn val="ctr"/>
        <c:lblOffset val="100"/>
        <c:noMultiLvlLbl val="0"/>
      </c:catAx>
      <c:valAx>
        <c:axId val="7385907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100" b="1"/>
            </a:pPr>
            <a:endParaRPr lang="pt-BR"/>
          </a:p>
        </c:txPr>
        <c:crossAx val="73132288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sz="1800" dirty="0" err="1"/>
              <a:t>Doenças</a:t>
            </a:r>
            <a:r>
              <a:rPr lang="en-US" sz="1800" dirty="0"/>
              <a:t> </a:t>
            </a:r>
            <a:r>
              <a:rPr lang="en-US" sz="1800" dirty="0" err="1"/>
              <a:t>Exantemáticas</a:t>
            </a:r>
            <a:r>
              <a:rPr lang="en-US" sz="1800" dirty="0"/>
              <a:t>  - </a:t>
            </a:r>
            <a:r>
              <a:rPr lang="en-US" sz="1800" dirty="0" err="1"/>
              <a:t>casos</a:t>
            </a:r>
            <a:r>
              <a:rPr lang="en-US" sz="1800" dirty="0"/>
              <a:t> </a:t>
            </a:r>
            <a:r>
              <a:rPr lang="en-US" sz="1800" dirty="0" err="1"/>
              <a:t>notificados</a:t>
            </a:r>
            <a:r>
              <a:rPr lang="en-US" sz="1800" dirty="0"/>
              <a:t> </a:t>
            </a:r>
            <a:endParaRPr lang="en-US" sz="1800" dirty="0" smtClean="0"/>
          </a:p>
          <a:p>
            <a:pPr>
              <a:defRPr/>
            </a:pPr>
            <a:r>
              <a:rPr lang="en-US" sz="1800" dirty="0" smtClean="0"/>
              <a:t> </a:t>
            </a:r>
            <a:r>
              <a:rPr lang="en-US" sz="1800" dirty="0"/>
              <a:t>Estado do Rio de Janeiro-2007 a 2014.</a:t>
            </a:r>
          </a:p>
        </c:rich>
      </c:tx>
      <c:layout/>
      <c:overlay val="0"/>
    </c:title>
    <c:autoTitleDeleted val="0"/>
    <c:plotArea>
      <c:layout/>
      <c:lineChart>
        <c:grouping val="standar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73883648"/>
        <c:axId val="73885184"/>
      </c:lineChart>
      <c:catAx>
        <c:axId val="738836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73885184"/>
        <c:crosses val="autoZero"/>
        <c:auto val="1"/>
        <c:lblAlgn val="ctr"/>
        <c:lblOffset val="100"/>
        <c:noMultiLvlLbl val="0"/>
      </c:catAx>
      <c:valAx>
        <c:axId val="73885184"/>
        <c:scaling>
          <c:orientation val="minMax"/>
          <c:max val="3500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 sz="1200"/>
                </a:pPr>
                <a:r>
                  <a:rPr lang="en-US" sz="1200"/>
                  <a:t>Casos   </a:t>
                </a:r>
              </a:p>
            </c:rich>
          </c:tx>
          <c:layout>
            <c:manualLayout>
              <c:xMode val="edge"/>
              <c:yMode val="edge"/>
              <c:x val="6.6115702479338841E-3"/>
              <c:y val="0.49513187470312309"/>
            </c:manualLayout>
          </c:layout>
          <c:overlay val="0"/>
        </c:title>
        <c:numFmt formatCode="General" sourceLinked="1"/>
        <c:majorTickMark val="none"/>
        <c:minorTickMark val="none"/>
        <c:tickLblPos val="nextTo"/>
        <c:crossAx val="7388364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400" b="1"/>
      </a:pPr>
      <a:endParaRPr lang="pt-BR"/>
    </a:p>
  </c:txPr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0.3913</cdr:x>
      <cdr:y>0.36072</cdr:y>
    </cdr:from>
    <cdr:to>
      <cdr:x>0.39734</cdr:x>
      <cdr:y>0.70742</cdr:y>
    </cdr:to>
    <cdr:sp macro="" textlink="">
      <cdr:nvSpPr>
        <cdr:cNvPr id="5" name="Seta para baixo 4"/>
        <cdr:cNvSpPr/>
      </cdr:nvSpPr>
      <cdr:spPr>
        <a:xfrm xmlns:a="http://schemas.openxmlformats.org/drawingml/2006/main">
          <a:off x="3086100" y="1714501"/>
          <a:ext cx="47625" cy="1647825"/>
        </a:xfrm>
        <a:prstGeom xmlns:a="http://schemas.openxmlformats.org/drawingml/2006/main" prst="downArrow">
          <a:avLst/>
        </a:prstGeom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pt-BR"/>
        </a:p>
      </cdr:txBody>
    </cdr:sp>
  </cdr:relSizeAnchor>
  <cdr:relSizeAnchor xmlns:cdr="http://schemas.openxmlformats.org/drawingml/2006/chartDrawing">
    <cdr:from>
      <cdr:x>0.46014</cdr:x>
      <cdr:y>0.46894</cdr:y>
    </cdr:from>
    <cdr:to>
      <cdr:x>0.4686</cdr:x>
      <cdr:y>0.70942</cdr:y>
    </cdr:to>
    <cdr:sp macro="" textlink="">
      <cdr:nvSpPr>
        <cdr:cNvPr id="6" name="Seta para baixo 5"/>
        <cdr:cNvSpPr/>
      </cdr:nvSpPr>
      <cdr:spPr>
        <a:xfrm xmlns:a="http://schemas.openxmlformats.org/drawingml/2006/main">
          <a:off x="3629025" y="2228851"/>
          <a:ext cx="66675" cy="1143000"/>
        </a:xfrm>
        <a:prstGeom xmlns:a="http://schemas.openxmlformats.org/drawingml/2006/main" prst="downArrow">
          <a:avLst/>
        </a:prstGeom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pt-BR"/>
        </a:p>
      </cdr:txBody>
    </cdr:sp>
  </cdr:relSizeAnchor>
  <cdr:relSizeAnchor xmlns:cdr="http://schemas.openxmlformats.org/drawingml/2006/chartDrawing">
    <cdr:from>
      <cdr:x>0.51957</cdr:x>
      <cdr:y>0.44489</cdr:y>
    </cdr:from>
    <cdr:to>
      <cdr:x>0.52536</cdr:x>
      <cdr:y>0.66733</cdr:y>
    </cdr:to>
    <cdr:sp macro="" textlink="">
      <cdr:nvSpPr>
        <cdr:cNvPr id="7" name="Seta para baixo 6"/>
        <cdr:cNvSpPr/>
      </cdr:nvSpPr>
      <cdr:spPr>
        <a:xfrm xmlns:a="http://schemas.openxmlformats.org/drawingml/2006/main">
          <a:off x="4097656" y="2114551"/>
          <a:ext cx="45719" cy="1057275"/>
        </a:xfrm>
        <a:prstGeom xmlns:a="http://schemas.openxmlformats.org/drawingml/2006/main" prst="downArrow">
          <a:avLst/>
        </a:prstGeom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pt-BR"/>
        </a:p>
      </cdr:txBody>
    </cdr:sp>
  </cdr:relSizeAnchor>
  <cdr:relSizeAnchor xmlns:cdr="http://schemas.openxmlformats.org/drawingml/2006/chartDrawing">
    <cdr:from>
      <cdr:x>0.58333</cdr:x>
      <cdr:y>0.50501</cdr:y>
    </cdr:from>
    <cdr:to>
      <cdr:x>0.59058</cdr:x>
      <cdr:y>0.72345</cdr:y>
    </cdr:to>
    <cdr:sp macro="" textlink="">
      <cdr:nvSpPr>
        <cdr:cNvPr id="8" name="Seta para baixo 7"/>
        <cdr:cNvSpPr/>
      </cdr:nvSpPr>
      <cdr:spPr>
        <a:xfrm xmlns:a="http://schemas.openxmlformats.org/drawingml/2006/main">
          <a:off x="4600576" y="2400301"/>
          <a:ext cx="57150" cy="1038225"/>
        </a:xfrm>
        <a:prstGeom xmlns:a="http://schemas.openxmlformats.org/drawingml/2006/main" prst="downArrow">
          <a:avLst/>
        </a:prstGeom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pt-BR"/>
        </a:p>
      </cdr:txBody>
    </cdr:sp>
  </cdr:relSizeAnchor>
  <cdr:relSizeAnchor xmlns:cdr="http://schemas.openxmlformats.org/drawingml/2006/chartDrawing">
    <cdr:from>
      <cdr:x>0.62464</cdr:x>
      <cdr:y>0.81162</cdr:y>
    </cdr:from>
    <cdr:to>
      <cdr:x>0.63043</cdr:x>
      <cdr:y>0.90581</cdr:y>
    </cdr:to>
    <cdr:sp macro="" textlink="">
      <cdr:nvSpPr>
        <cdr:cNvPr id="9" name="Seta para baixo 8"/>
        <cdr:cNvSpPr/>
      </cdr:nvSpPr>
      <cdr:spPr>
        <a:xfrm xmlns:a="http://schemas.openxmlformats.org/drawingml/2006/main">
          <a:off x="4926331" y="3857626"/>
          <a:ext cx="45719" cy="447675"/>
        </a:xfrm>
        <a:prstGeom xmlns:a="http://schemas.openxmlformats.org/drawingml/2006/main" prst="downArrow">
          <a:avLst/>
        </a:prstGeom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pt-BR"/>
        </a:p>
      </cdr:txBody>
    </cdr:sp>
  </cdr:relSizeAnchor>
  <cdr:relSizeAnchor xmlns:cdr="http://schemas.openxmlformats.org/drawingml/2006/chartDrawing">
    <cdr:from>
      <cdr:x>0.70652</cdr:x>
      <cdr:y>0.73547</cdr:y>
    </cdr:from>
    <cdr:to>
      <cdr:x>0.71232</cdr:x>
      <cdr:y>0.89379</cdr:y>
    </cdr:to>
    <cdr:sp macro="" textlink="">
      <cdr:nvSpPr>
        <cdr:cNvPr id="10" name="Seta para baixo 9"/>
        <cdr:cNvSpPr/>
      </cdr:nvSpPr>
      <cdr:spPr>
        <a:xfrm xmlns:a="http://schemas.openxmlformats.org/drawingml/2006/main">
          <a:off x="5572125" y="3495676"/>
          <a:ext cx="45719" cy="752475"/>
        </a:xfrm>
        <a:prstGeom xmlns:a="http://schemas.openxmlformats.org/drawingml/2006/main" prst="downArrow">
          <a:avLst/>
        </a:prstGeom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pt-BR"/>
        </a:p>
      </cdr:txBody>
    </cdr:sp>
  </cdr:relSizeAnchor>
  <cdr:relSizeAnchor xmlns:cdr="http://schemas.openxmlformats.org/drawingml/2006/chartDrawing">
    <cdr:from>
      <cdr:x>0.7814</cdr:x>
      <cdr:y>0.68337</cdr:y>
    </cdr:from>
    <cdr:to>
      <cdr:x>0.7872</cdr:x>
      <cdr:y>0.8978</cdr:y>
    </cdr:to>
    <cdr:sp macro="" textlink="">
      <cdr:nvSpPr>
        <cdr:cNvPr id="11" name="Seta para baixo 10"/>
        <cdr:cNvSpPr/>
      </cdr:nvSpPr>
      <cdr:spPr>
        <a:xfrm xmlns:a="http://schemas.openxmlformats.org/drawingml/2006/main">
          <a:off x="6162675" y="3248026"/>
          <a:ext cx="45719" cy="1019175"/>
        </a:xfrm>
        <a:prstGeom xmlns:a="http://schemas.openxmlformats.org/drawingml/2006/main" prst="downArrow">
          <a:avLst/>
        </a:prstGeom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pt-BR"/>
        </a:p>
      </cdr:txBody>
    </cdr:sp>
  </cdr:relSizeAnchor>
  <cdr:relSizeAnchor xmlns:cdr="http://schemas.openxmlformats.org/drawingml/2006/chartDrawing">
    <cdr:from>
      <cdr:x>0.80797</cdr:x>
      <cdr:y>0.45491</cdr:y>
    </cdr:from>
    <cdr:to>
      <cdr:x>0.81377</cdr:x>
      <cdr:y>0.89379</cdr:y>
    </cdr:to>
    <cdr:sp macro="" textlink="">
      <cdr:nvSpPr>
        <cdr:cNvPr id="12" name="Seta para baixo 11"/>
        <cdr:cNvSpPr/>
      </cdr:nvSpPr>
      <cdr:spPr>
        <a:xfrm xmlns:a="http://schemas.openxmlformats.org/drawingml/2006/main">
          <a:off x="6372225" y="2162176"/>
          <a:ext cx="45719" cy="2085975"/>
        </a:xfrm>
        <a:prstGeom xmlns:a="http://schemas.openxmlformats.org/drawingml/2006/main" prst="downArrow">
          <a:avLst/>
        </a:prstGeom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pt-BR"/>
        </a:p>
      </cdr:txBody>
    </cdr:sp>
  </cdr:relSizeAnchor>
  <cdr:relSizeAnchor xmlns:cdr="http://schemas.openxmlformats.org/drawingml/2006/chartDrawing">
    <cdr:from>
      <cdr:x>0.88406</cdr:x>
      <cdr:y>0.52705</cdr:y>
    </cdr:from>
    <cdr:to>
      <cdr:x>0.88985</cdr:x>
      <cdr:y>0.90782</cdr:y>
    </cdr:to>
    <cdr:sp macro="" textlink="">
      <cdr:nvSpPr>
        <cdr:cNvPr id="13" name="Seta para baixo 12"/>
        <cdr:cNvSpPr/>
      </cdr:nvSpPr>
      <cdr:spPr>
        <a:xfrm xmlns:a="http://schemas.openxmlformats.org/drawingml/2006/main">
          <a:off x="6972299" y="2505076"/>
          <a:ext cx="45719" cy="1809750"/>
        </a:xfrm>
        <a:prstGeom xmlns:a="http://schemas.openxmlformats.org/drawingml/2006/main" prst="downArrow">
          <a:avLst/>
        </a:prstGeom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pt-BR"/>
        </a:p>
      </cdr:txBody>
    </cdr:sp>
  </cdr:relSizeAnchor>
  <cdr:relSizeAnchor xmlns:cdr="http://schemas.openxmlformats.org/drawingml/2006/chartDrawing">
    <cdr:from>
      <cdr:x>0.20894</cdr:x>
      <cdr:y>0.35471</cdr:y>
    </cdr:from>
    <cdr:to>
      <cdr:x>0.21473</cdr:x>
      <cdr:y>0.60321</cdr:y>
    </cdr:to>
    <cdr:sp macro="" textlink="">
      <cdr:nvSpPr>
        <cdr:cNvPr id="14" name="Seta para baixo 13"/>
        <cdr:cNvSpPr/>
      </cdr:nvSpPr>
      <cdr:spPr>
        <a:xfrm xmlns:a="http://schemas.openxmlformats.org/drawingml/2006/main">
          <a:off x="1647825" y="1685926"/>
          <a:ext cx="45719" cy="1181100"/>
        </a:xfrm>
        <a:prstGeom xmlns:a="http://schemas.openxmlformats.org/drawingml/2006/main" prst="downArrow">
          <a:avLst/>
        </a:prstGeom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pt-BR"/>
        </a:p>
      </cdr:txBody>
    </cdr:sp>
  </cdr:relSizeAnchor>
  <cdr:relSizeAnchor xmlns:cdr="http://schemas.openxmlformats.org/drawingml/2006/chartDrawing">
    <cdr:from>
      <cdr:x>0.19928</cdr:x>
      <cdr:y>0.28657</cdr:y>
    </cdr:from>
    <cdr:to>
      <cdr:x>0.32971</cdr:x>
      <cdr:y>0.34068</cdr:y>
    </cdr:to>
    <cdr:sp macro="" textlink="">
      <cdr:nvSpPr>
        <cdr:cNvPr id="15" name="CaixaDeTexto 14"/>
        <cdr:cNvSpPr txBox="1"/>
      </cdr:nvSpPr>
      <cdr:spPr>
        <a:xfrm xmlns:a="http://schemas.openxmlformats.org/drawingml/2006/main">
          <a:off x="1571625" y="1362076"/>
          <a:ext cx="1028700" cy="25717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pt-BR" sz="1100" b="1"/>
            <a:t>Campanha</a:t>
          </a:r>
          <a:r>
            <a:rPr lang="pt-BR" sz="1100" b="1" baseline="0"/>
            <a:t> RJ</a:t>
          </a:r>
          <a:endParaRPr lang="pt-BR" sz="1100" b="1"/>
        </a:p>
      </cdr:txBody>
    </cdr:sp>
  </cdr:relSizeAnchor>
  <cdr:relSizeAnchor xmlns:cdr="http://schemas.openxmlformats.org/drawingml/2006/chartDrawing">
    <cdr:from>
      <cdr:x>0.33333</cdr:x>
      <cdr:y>0.30261</cdr:y>
    </cdr:from>
    <cdr:to>
      <cdr:x>0.49638</cdr:x>
      <cdr:y>0.35271</cdr:y>
    </cdr:to>
    <cdr:sp macro="" textlink="">
      <cdr:nvSpPr>
        <cdr:cNvPr id="16" name="CaixaDeTexto 15"/>
        <cdr:cNvSpPr txBox="1"/>
      </cdr:nvSpPr>
      <cdr:spPr>
        <a:xfrm xmlns:a="http://schemas.openxmlformats.org/drawingml/2006/main">
          <a:off x="2628901" y="1438276"/>
          <a:ext cx="1285874" cy="23812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pt-BR" sz="1100" b="1"/>
            <a:t>1ª Camp. Nacional</a:t>
          </a:r>
        </a:p>
      </cdr:txBody>
    </cdr:sp>
  </cdr:relSizeAnchor>
  <cdr:relSizeAnchor xmlns:cdr="http://schemas.openxmlformats.org/drawingml/2006/chartDrawing">
    <cdr:from>
      <cdr:x>0.41184</cdr:x>
      <cdr:y>0.41483</cdr:y>
    </cdr:from>
    <cdr:to>
      <cdr:x>0.50845</cdr:x>
      <cdr:y>0.45491</cdr:y>
    </cdr:to>
    <cdr:sp macro="" textlink="">
      <cdr:nvSpPr>
        <cdr:cNvPr id="17" name="CaixaDeTexto 16"/>
        <cdr:cNvSpPr txBox="1"/>
      </cdr:nvSpPr>
      <cdr:spPr>
        <a:xfrm xmlns:a="http://schemas.openxmlformats.org/drawingml/2006/main">
          <a:off x="3248025" y="1971677"/>
          <a:ext cx="762000" cy="1905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pt-BR" sz="1100" b="1"/>
            <a:t>1ª</a:t>
          </a:r>
          <a:r>
            <a:rPr lang="pt-BR" sz="1100" b="1" baseline="0"/>
            <a:t> C.Seg.</a:t>
          </a:r>
          <a:endParaRPr lang="pt-BR" sz="1100" b="1"/>
        </a:p>
      </cdr:txBody>
    </cdr:sp>
  </cdr:relSizeAnchor>
  <cdr:relSizeAnchor xmlns:cdr="http://schemas.openxmlformats.org/drawingml/2006/chartDrawing">
    <cdr:from>
      <cdr:x>0.48792</cdr:x>
      <cdr:y>0.38076</cdr:y>
    </cdr:from>
    <cdr:to>
      <cdr:x>0.59058</cdr:x>
      <cdr:y>0.44088</cdr:y>
    </cdr:to>
    <cdr:sp macro="" textlink="">
      <cdr:nvSpPr>
        <cdr:cNvPr id="18" name="CaixaDeTexto 17"/>
        <cdr:cNvSpPr txBox="1"/>
      </cdr:nvSpPr>
      <cdr:spPr>
        <a:xfrm xmlns:a="http://schemas.openxmlformats.org/drawingml/2006/main">
          <a:off x="3848099" y="1809751"/>
          <a:ext cx="809625" cy="28575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pt-BR" sz="1100" b="1">
              <a:effectLst/>
              <a:latin typeface="+mn-lt"/>
              <a:ea typeface="+mn-ea"/>
              <a:cs typeface="+mn-cs"/>
            </a:rPr>
            <a:t>2ª</a:t>
          </a:r>
          <a:r>
            <a:rPr lang="pt-BR" sz="1100" b="1" baseline="0">
              <a:effectLst/>
              <a:latin typeface="+mn-lt"/>
              <a:ea typeface="+mn-ea"/>
              <a:cs typeface="+mn-cs"/>
            </a:rPr>
            <a:t> C.Seg.</a:t>
          </a:r>
          <a:endParaRPr lang="pt-BR">
            <a:effectLst/>
          </a:endParaRPr>
        </a:p>
        <a:p xmlns:a="http://schemas.openxmlformats.org/drawingml/2006/main">
          <a:endParaRPr lang="pt-BR" sz="1100"/>
        </a:p>
      </cdr:txBody>
    </cdr:sp>
  </cdr:relSizeAnchor>
  <cdr:relSizeAnchor xmlns:cdr="http://schemas.openxmlformats.org/drawingml/2006/chartDrawing">
    <cdr:from>
      <cdr:x>0.56159</cdr:x>
      <cdr:y>0.44289</cdr:y>
    </cdr:from>
    <cdr:to>
      <cdr:x>0.65097</cdr:x>
      <cdr:y>0.50301</cdr:y>
    </cdr:to>
    <cdr:sp macro="" textlink="">
      <cdr:nvSpPr>
        <cdr:cNvPr id="19" name="CaixaDeTexto 18"/>
        <cdr:cNvSpPr txBox="1"/>
      </cdr:nvSpPr>
      <cdr:spPr>
        <a:xfrm xmlns:a="http://schemas.openxmlformats.org/drawingml/2006/main">
          <a:off x="4429125" y="2105026"/>
          <a:ext cx="704850" cy="28575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pt-BR" sz="1100" b="1">
              <a:effectLst/>
              <a:latin typeface="+mn-lt"/>
              <a:ea typeface="+mn-ea"/>
              <a:cs typeface="+mn-cs"/>
            </a:rPr>
            <a:t>3ª</a:t>
          </a:r>
          <a:r>
            <a:rPr lang="pt-BR" sz="1100" b="1" baseline="0">
              <a:effectLst/>
              <a:latin typeface="+mn-lt"/>
              <a:ea typeface="+mn-ea"/>
              <a:cs typeface="+mn-cs"/>
            </a:rPr>
            <a:t> C.Seg.</a:t>
          </a:r>
          <a:endParaRPr lang="pt-BR">
            <a:effectLst/>
          </a:endParaRPr>
        </a:p>
        <a:p xmlns:a="http://schemas.openxmlformats.org/drawingml/2006/main">
          <a:endParaRPr lang="pt-BR" sz="1100"/>
        </a:p>
      </cdr:txBody>
    </cdr:sp>
  </cdr:relSizeAnchor>
  <cdr:relSizeAnchor xmlns:cdr="http://schemas.openxmlformats.org/drawingml/2006/chartDrawing">
    <cdr:from>
      <cdr:x>0.657</cdr:x>
      <cdr:y>0.68537</cdr:y>
    </cdr:from>
    <cdr:to>
      <cdr:x>0.76691</cdr:x>
      <cdr:y>0.73948</cdr:y>
    </cdr:to>
    <cdr:sp macro="" textlink="">
      <cdr:nvSpPr>
        <cdr:cNvPr id="20" name="CaixaDeTexto 19"/>
        <cdr:cNvSpPr txBox="1"/>
      </cdr:nvSpPr>
      <cdr:spPr>
        <a:xfrm xmlns:a="http://schemas.openxmlformats.org/drawingml/2006/main">
          <a:off x="5181600" y="3257552"/>
          <a:ext cx="866775" cy="25717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pt-BR" sz="1100" b="1">
              <a:effectLst/>
              <a:latin typeface="+mn-lt"/>
              <a:ea typeface="+mn-ea"/>
              <a:cs typeface="+mn-cs"/>
            </a:rPr>
            <a:t>4ª</a:t>
          </a:r>
          <a:r>
            <a:rPr lang="pt-BR" sz="1100" b="1" baseline="0">
              <a:effectLst/>
              <a:latin typeface="+mn-lt"/>
              <a:ea typeface="+mn-ea"/>
              <a:cs typeface="+mn-cs"/>
            </a:rPr>
            <a:t> C.Seg.</a:t>
          </a:r>
          <a:endParaRPr lang="pt-BR">
            <a:effectLst/>
          </a:endParaRPr>
        </a:p>
        <a:p xmlns:a="http://schemas.openxmlformats.org/drawingml/2006/main">
          <a:endParaRPr lang="pt-BR" sz="1100"/>
        </a:p>
      </cdr:txBody>
    </cdr:sp>
  </cdr:relSizeAnchor>
  <cdr:relSizeAnchor xmlns:cdr="http://schemas.openxmlformats.org/drawingml/2006/chartDrawing">
    <cdr:from>
      <cdr:x>0.8599</cdr:x>
      <cdr:y>0.47495</cdr:y>
    </cdr:from>
    <cdr:to>
      <cdr:x>0.95894</cdr:x>
      <cdr:y>0.53106</cdr:y>
    </cdr:to>
    <cdr:sp macro="" textlink="">
      <cdr:nvSpPr>
        <cdr:cNvPr id="21" name="CaixaDeTexto 20"/>
        <cdr:cNvSpPr txBox="1"/>
      </cdr:nvSpPr>
      <cdr:spPr>
        <a:xfrm xmlns:a="http://schemas.openxmlformats.org/drawingml/2006/main">
          <a:off x="6781800" y="2257427"/>
          <a:ext cx="781050" cy="2667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pt-BR" sz="1100" b="1">
              <a:effectLst/>
              <a:latin typeface="+mn-lt"/>
              <a:ea typeface="+mn-ea"/>
              <a:cs typeface="+mn-cs"/>
            </a:rPr>
            <a:t>5ª</a:t>
          </a:r>
          <a:r>
            <a:rPr lang="pt-BR" sz="1100" b="1" baseline="0">
              <a:effectLst/>
              <a:latin typeface="+mn-lt"/>
              <a:ea typeface="+mn-ea"/>
              <a:cs typeface="+mn-cs"/>
            </a:rPr>
            <a:t> C.Seg</a:t>
          </a:r>
          <a:endParaRPr lang="pt-BR" sz="1100"/>
        </a:p>
      </cdr:txBody>
    </cdr:sp>
  </cdr:relSizeAnchor>
  <cdr:relSizeAnchor xmlns:cdr="http://schemas.openxmlformats.org/drawingml/2006/chartDrawing">
    <cdr:from>
      <cdr:x>0.70652</cdr:x>
      <cdr:y>0.60521</cdr:y>
    </cdr:from>
    <cdr:to>
      <cdr:x>0.80556</cdr:x>
      <cdr:y>0.65331</cdr:y>
    </cdr:to>
    <cdr:sp macro="" textlink="">
      <cdr:nvSpPr>
        <cdr:cNvPr id="22" name="CaixaDeTexto 21"/>
        <cdr:cNvSpPr txBox="1"/>
      </cdr:nvSpPr>
      <cdr:spPr>
        <a:xfrm xmlns:a="http://schemas.openxmlformats.org/drawingml/2006/main">
          <a:off x="5572125" y="2876551"/>
          <a:ext cx="781050" cy="2286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pt-BR" sz="1100"/>
        </a:p>
      </cdr:txBody>
    </cdr:sp>
  </cdr:relSizeAnchor>
  <cdr:relSizeAnchor xmlns:cdr="http://schemas.openxmlformats.org/drawingml/2006/chartDrawing">
    <cdr:from>
      <cdr:x>0.65942</cdr:x>
      <cdr:y>0.56313</cdr:y>
    </cdr:from>
    <cdr:to>
      <cdr:x>0.81884</cdr:x>
      <cdr:y>0.6994</cdr:y>
    </cdr:to>
    <cdr:sp macro="" textlink="">
      <cdr:nvSpPr>
        <cdr:cNvPr id="23" name="CaixaDeTexto 22"/>
        <cdr:cNvSpPr txBox="1"/>
      </cdr:nvSpPr>
      <cdr:spPr>
        <a:xfrm xmlns:a="http://schemas.openxmlformats.org/drawingml/2006/main">
          <a:off x="5200650" y="2676526"/>
          <a:ext cx="1257300" cy="6477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pt-BR" sz="1100" b="1"/>
            <a:t>Campanha Estadual</a:t>
          </a:r>
          <a:r>
            <a:rPr lang="pt-BR" sz="1100" b="1" baseline="0"/>
            <a:t> Vac. Contra Rubéola</a:t>
          </a:r>
          <a:endParaRPr lang="pt-BR" sz="1100" b="1"/>
        </a:p>
      </cdr:txBody>
    </cdr:sp>
  </cdr:relSizeAnchor>
  <cdr:relSizeAnchor xmlns:cdr="http://schemas.openxmlformats.org/drawingml/2006/chartDrawing">
    <cdr:from>
      <cdr:x>0.7343</cdr:x>
      <cdr:y>0.38878</cdr:y>
    </cdr:from>
    <cdr:to>
      <cdr:x>0.89493</cdr:x>
      <cdr:y>0.44088</cdr:y>
    </cdr:to>
    <cdr:sp macro="" textlink="">
      <cdr:nvSpPr>
        <cdr:cNvPr id="24" name="CaixaDeTexto 23"/>
        <cdr:cNvSpPr txBox="1"/>
      </cdr:nvSpPr>
      <cdr:spPr>
        <a:xfrm xmlns:a="http://schemas.openxmlformats.org/drawingml/2006/main">
          <a:off x="5791200" y="1847851"/>
          <a:ext cx="1266825" cy="24765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pt-BR" sz="1100"/>
        </a:p>
      </cdr:txBody>
    </cdr:sp>
  </cdr:relSizeAnchor>
  <cdr:relSizeAnchor xmlns:cdr="http://schemas.openxmlformats.org/drawingml/2006/chartDrawing">
    <cdr:from>
      <cdr:x>0.75</cdr:x>
      <cdr:y>0.32064</cdr:y>
    </cdr:from>
    <cdr:to>
      <cdr:x>0.90459</cdr:x>
      <cdr:y>0.45691</cdr:y>
    </cdr:to>
    <cdr:sp macro="" textlink="">
      <cdr:nvSpPr>
        <cdr:cNvPr id="25" name="CaixaDeTexto 24"/>
        <cdr:cNvSpPr txBox="1"/>
      </cdr:nvSpPr>
      <cdr:spPr>
        <a:xfrm xmlns:a="http://schemas.openxmlformats.org/drawingml/2006/main">
          <a:off x="5915025" y="1524001"/>
          <a:ext cx="1219200" cy="64769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pt-BR" sz="1100" b="1"/>
            <a:t>Campanha Nacional Vac. Contra Rubéola</a:t>
          </a:r>
        </a:p>
      </cdr:txBody>
    </cdr:sp>
  </cdr:relSizeAnchor>
  <cdr:relSizeAnchor xmlns:cdr="http://schemas.openxmlformats.org/drawingml/2006/chartDrawing">
    <cdr:from>
      <cdr:x>0.55072</cdr:x>
      <cdr:y>0.73146</cdr:y>
    </cdr:from>
    <cdr:to>
      <cdr:x>0.67995</cdr:x>
      <cdr:y>0.8517</cdr:y>
    </cdr:to>
    <cdr:sp macro="" textlink="">
      <cdr:nvSpPr>
        <cdr:cNvPr id="26" name="CaixaDeTexto 25"/>
        <cdr:cNvSpPr txBox="1"/>
      </cdr:nvSpPr>
      <cdr:spPr>
        <a:xfrm xmlns:a="http://schemas.openxmlformats.org/drawingml/2006/main">
          <a:off x="4343400" y="3476626"/>
          <a:ext cx="1019175" cy="57149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pt-BR" sz="1100" b="1"/>
            <a:t>Campanha MIF e PES</a:t>
          </a:r>
        </a:p>
      </cdr:txBody>
    </cdr:sp>
  </cdr:relSizeAnchor>
  <cdr:relSizeAnchor xmlns:cdr="http://schemas.openxmlformats.org/drawingml/2006/chartDrawing">
    <cdr:from>
      <cdr:x>0.50966</cdr:x>
      <cdr:y>0.73921</cdr:y>
    </cdr:from>
    <cdr:to>
      <cdr:x>0.51546</cdr:x>
      <cdr:y>0.85178</cdr:y>
    </cdr:to>
    <cdr:sp macro="" textlink="">
      <cdr:nvSpPr>
        <cdr:cNvPr id="27" name="CaixaDeTexto 26"/>
        <cdr:cNvSpPr txBox="1"/>
      </cdr:nvSpPr>
      <cdr:spPr>
        <a:xfrm xmlns:a="http://schemas.openxmlformats.org/drawingml/2006/main">
          <a:off x="4019550" y="3752849"/>
          <a:ext cx="45719" cy="5715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pt-BR" sz="1100"/>
        </a:p>
      </cdr:txBody>
    </cdr:sp>
  </cdr:relSizeAnchor>
  <cdr:relSizeAnchor xmlns:cdr="http://schemas.openxmlformats.org/drawingml/2006/chartDrawing">
    <cdr:from>
      <cdr:x>0.50266</cdr:x>
      <cdr:y>0.77861</cdr:y>
    </cdr:from>
    <cdr:to>
      <cdr:x>0.50845</cdr:x>
      <cdr:y>0.90994</cdr:y>
    </cdr:to>
    <cdr:sp macro="" textlink="">
      <cdr:nvSpPr>
        <cdr:cNvPr id="28" name="Seta para baixo 27"/>
        <cdr:cNvSpPr/>
      </cdr:nvSpPr>
      <cdr:spPr>
        <a:xfrm xmlns:a="http://schemas.openxmlformats.org/drawingml/2006/main">
          <a:off x="3964306" y="3952874"/>
          <a:ext cx="45719" cy="666750"/>
        </a:xfrm>
        <a:prstGeom xmlns:a="http://schemas.openxmlformats.org/drawingml/2006/main" prst="downArrow">
          <a:avLst/>
        </a:prstGeom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pt-BR"/>
        </a:p>
      </cdr:txBody>
    </cdr:sp>
  </cdr:relSizeAnchor>
  <cdr:relSizeAnchor xmlns:cdr="http://schemas.openxmlformats.org/drawingml/2006/chartDrawing">
    <cdr:from>
      <cdr:x>0.38768</cdr:x>
      <cdr:y>0.78236</cdr:y>
    </cdr:from>
    <cdr:to>
      <cdr:x>0.51329</cdr:x>
      <cdr:y>0.89118</cdr:y>
    </cdr:to>
    <cdr:sp macro="" textlink="">
      <cdr:nvSpPr>
        <cdr:cNvPr id="29" name="CaixaDeTexto 28"/>
        <cdr:cNvSpPr txBox="1"/>
      </cdr:nvSpPr>
      <cdr:spPr>
        <a:xfrm xmlns:a="http://schemas.openxmlformats.org/drawingml/2006/main">
          <a:off x="3057525" y="3971923"/>
          <a:ext cx="990600" cy="55245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/>
          <a:r>
            <a:rPr lang="pt-BR" sz="1100" b="1"/>
            <a:t>Implantação da TV - RJ</a:t>
          </a: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660E85-F488-4359-A604-80FD0C0F82E8}" type="datetimeFigureOut">
              <a:rPr lang="pt-BR" smtClean="0"/>
              <a:pPr/>
              <a:t>03/11/2015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35A9A5-6FF0-4BC3-9BEB-A044F07FD7F0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031320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F27C2-7A52-4B2C-98A2-A75787CECF84}" type="datetimeFigureOut">
              <a:rPr lang="pt-BR" smtClean="0"/>
              <a:pPr/>
              <a:t>03/11/2015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DE690-BD07-4034-B711-9A054A96B34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F27C2-7A52-4B2C-98A2-A75787CECF84}" type="datetimeFigureOut">
              <a:rPr lang="pt-BR" smtClean="0"/>
              <a:pPr/>
              <a:t>03/11/2015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DE690-BD07-4034-B711-9A054A96B34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F27C2-7A52-4B2C-98A2-A75787CECF84}" type="datetimeFigureOut">
              <a:rPr lang="pt-BR" smtClean="0"/>
              <a:pPr/>
              <a:t>03/11/2015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DE690-BD07-4034-B711-9A054A96B34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F27C2-7A52-4B2C-98A2-A75787CECF84}" type="datetimeFigureOut">
              <a:rPr lang="pt-BR" smtClean="0"/>
              <a:pPr/>
              <a:t>03/11/2015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DE690-BD07-4034-B711-9A054A96B34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F27C2-7A52-4B2C-98A2-A75787CECF84}" type="datetimeFigureOut">
              <a:rPr lang="pt-BR" smtClean="0"/>
              <a:pPr/>
              <a:t>03/11/2015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DE690-BD07-4034-B711-9A054A96B34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F27C2-7A52-4B2C-98A2-A75787CECF84}" type="datetimeFigureOut">
              <a:rPr lang="pt-BR" smtClean="0"/>
              <a:pPr/>
              <a:t>03/11/2015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DE690-BD07-4034-B711-9A054A96B34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F27C2-7A52-4B2C-98A2-A75787CECF84}" type="datetimeFigureOut">
              <a:rPr lang="pt-BR" smtClean="0"/>
              <a:pPr/>
              <a:t>03/11/2015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DE690-BD07-4034-B711-9A054A96B34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F27C2-7A52-4B2C-98A2-A75787CECF84}" type="datetimeFigureOut">
              <a:rPr lang="pt-BR" smtClean="0"/>
              <a:pPr/>
              <a:t>03/11/2015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DE690-BD07-4034-B711-9A054A96B34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F27C2-7A52-4B2C-98A2-A75787CECF84}" type="datetimeFigureOut">
              <a:rPr lang="pt-BR" smtClean="0"/>
              <a:pPr/>
              <a:t>03/11/2015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DE690-BD07-4034-B711-9A054A96B34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F27C2-7A52-4B2C-98A2-A75787CECF84}" type="datetimeFigureOut">
              <a:rPr lang="pt-BR" smtClean="0"/>
              <a:pPr/>
              <a:t>03/11/2015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DE690-BD07-4034-B711-9A054A96B34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F27C2-7A52-4B2C-98A2-A75787CECF84}" type="datetimeFigureOut">
              <a:rPr lang="pt-BR" smtClean="0"/>
              <a:pPr/>
              <a:t>03/11/2015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DE690-BD07-4034-B711-9A054A96B34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dirty="0" smtClean="0"/>
              <a:t>Clique para editar o estilo do título mestre</a:t>
            </a: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8F27C2-7A52-4B2C-98A2-A75787CECF84}" type="datetimeFigureOut">
              <a:rPr lang="pt-BR" smtClean="0"/>
              <a:pPr/>
              <a:t>03/11/2015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4DE690-BD07-4034-B711-9A054A96B344}" type="slidenum">
              <a:rPr lang="pt-BR" smtClean="0"/>
              <a:pPr/>
              <a:t>‹nº›</a:t>
            </a:fld>
            <a:endParaRPr lang="pt-BR"/>
          </a:p>
        </p:txBody>
      </p:sp>
      <p:pic>
        <p:nvPicPr>
          <p:cNvPr id="8" name="Imagem 7" descr="DEMAIS PÁGINAS.jpg"/>
          <p:cNvPicPr>
            <a:picLocks noChangeAspect="1"/>
          </p:cNvPicPr>
          <p:nvPr userDrawn="1"/>
        </p:nvPicPr>
        <p:blipFill>
          <a:blip r:embed="rId1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mailto:sarampo@saude.rj.gov.br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 descr="PRIMEIRA PÁGINA.jpg"/>
          <p:cNvPicPr>
            <a:picLocks noChangeAspect="1"/>
          </p:cNvPicPr>
          <p:nvPr/>
        </p:nvPicPr>
        <p:blipFill>
          <a:blip r:embed="rId2" cstate="print"/>
          <a:srcRect t="301" b="394"/>
          <a:stretch>
            <a:fillRect/>
          </a:stretch>
        </p:blipFill>
        <p:spPr>
          <a:xfrm>
            <a:off x="-36512" y="-51758"/>
            <a:ext cx="9228265" cy="690975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796950"/>
          </a:xfrm>
        </p:spPr>
        <p:txBody>
          <a:bodyPr>
            <a:normAutofit/>
          </a:bodyPr>
          <a:lstStyle/>
          <a:p>
            <a:r>
              <a:rPr lang="pt-BR" sz="2800" b="1" dirty="0" smtClean="0"/>
              <a:t>Principais observações</a:t>
            </a:r>
            <a:endParaRPr lang="pt-BR" sz="2800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281339"/>
          </a:xfrm>
        </p:spPr>
        <p:txBody>
          <a:bodyPr/>
          <a:lstStyle/>
          <a:p>
            <a:r>
              <a:rPr lang="pt-BR" sz="2400" dirty="0" smtClean="0"/>
              <a:t>Recursos humanos capacitados e treinados;</a:t>
            </a:r>
          </a:p>
          <a:p>
            <a:r>
              <a:rPr lang="pt-BR" sz="2400" dirty="0" smtClean="0"/>
              <a:t>Integração entre as atividades da VE e da Imunização;</a:t>
            </a:r>
          </a:p>
          <a:p>
            <a:r>
              <a:rPr lang="pt-BR" sz="2400" dirty="0" smtClean="0"/>
              <a:t>Infra estrutura para funcionamento dos serviços;</a:t>
            </a:r>
          </a:p>
          <a:p>
            <a:r>
              <a:rPr lang="pt-BR" sz="2400" dirty="0" smtClean="0"/>
              <a:t>Apoio das SMS as atividades da VE e da Imunização;</a:t>
            </a:r>
          </a:p>
          <a:p>
            <a:r>
              <a:rPr lang="pt-BR" sz="2400" dirty="0" smtClean="0"/>
              <a:t>Cumprimento das metas pactuadas;</a:t>
            </a:r>
          </a:p>
          <a:p>
            <a:endParaRPr lang="pt-BR" dirty="0" smtClean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175429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 descr="FUND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3568" y="1484784"/>
            <a:ext cx="7774632" cy="4320479"/>
          </a:xfrm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txBody>
          <a:bodyPr>
            <a:normAutofit fontScale="90000"/>
          </a:bodyPr>
          <a:lstStyle/>
          <a:p>
            <a:pPr algn="just"/>
            <a:r>
              <a:rPr lang="pt-BR" sz="4000" dirty="0">
                <a:solidFill>
                  <a:schemeClr val="bg1"/>
                </a:solidFill>
              </a:rPr>
              <a:t>Manter vigilância contínua e de boa qualidade é de suma importância para impedir a reintrodução do vírus no Estado. Contamos com o trabalho de todos!</a:t>
            </a:r>
            <a:br>
              <a:rPr lang="pt-BR" sz="4000" dirty="0">
                <a:solidFill>
                  <a:schemeClr val="bg1"/>
                </a:solidFill>
              </a:rPr>
            </a:br>
            <a:r>
              <a:rPr lang="pt-BR" sz="4000" dirty="0">
                <a:solidFill>
                  <a:schemeClr val="bg1"/>
                </a:solidFill>
              </a:rPr>
              <a:t/>
            </a:r>
            <a:br>
              <a:rPr lang="pt-BR" sz="4000" dirty="0">
                <a:solidFill>
                  <a:schemeClr val="bg1"/>
                </a:solidFill>
              </a:rPr>
            </a:br>
            <a:r>
              <a:rPr lang="pt-BR" sz="4000" dirty="0">
                <a:solidFill>
                  <a:schemeClr val="bg1"/>
                </a:solidFill>
              </a:rPr>
              <a:t>OBRIGADA!!!</a:t>
            </a:r>
            <a:r>
              <a:rPr lang="pt-BR" sz="4000" dirty="0"/>
              <a:t/>
            </a:r>
            <a:br>
              <a:rPr lang="pt-BR" sz="4000" dirty="0"/>
            </a:br>
            <a:r>
              <a:rPr lang="pt-BR" sz="4000" dirty="0">
                <a:hlinkClick r:id="rId3"/>
              </a:rPr>
              <a:t/>
            </a:r>
            <a:br>
              <a:rPr lang="pt-BR" sz="4000" dirty="0">
                <a:hlinkClick r:id="rId3"/>
              </a:rPr>
            </a:br>
            <a:r>
              <a:rPr lang="pt-BR" dirty="0">
                <a:hlinkClick r:id="rId3"/>
              </a:rPr>
              <a:t>sarampo@saude.rj.gov.br</a:t>
            </a:r>
            <a:r>
              <a:rPr lang="pt-BR" dirty="0"/>
              <a:t/>
            </a:r>
            <a:br>
              <a:rPr lang="pt-BR" dirty="0"/>
            </a:br>
            <a:r>
              <a:rPr lang="pt-BR" sz="3600" dirty="0" err="1">
                <a:solidFill>
                  <a:schemeClr val="bg1"/>
                </a:solidFill>
              </a:rPr>
              <a:t>Tel</a:t>
            </a:r>
            <a:r>
              <a:rPr lang="pt-BR" sz="3600" dirty="0">
                <a:solidFill>
                  <a:schemeClr val="bg1"/>
                </a:solidFill>
              </a:rPr>
              <a:t>: 21- 2333-4024 e </a:t>
            </a:r>
            <a:r>
              <a:rPr lang="pt-BR" sz="3600" dirty="0" err="1">
                <a:solidFill>
                  <a:schemeClr val="bg1"/>
                </a:solidFill>
              </a:rPr>
              <a:t>tel</a:t>
            </a:r>
            <a:r>
              <a:rPr lang="pt-BR" sz="3600" dirty="0">
                <a:solidFill>
                  <a:schemeClr val="bg1"/>
                </a:solidFill>
              </a:rPr>
              <a:t>/fax:2333-3859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4509120"/>
            <a:ext cx="6400800" cy="1129680"/>
          </a:xfr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endParaRPr lang="pt-BR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124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 descr="FUND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txBody>
          <a:bodyPr>
            <a:normAutofit fontScale="90000"/>
          </a:bodyPr>
          <a:lstStyle/>
          <a:p>
            <a:r>
              <a:rPr lang="pt-BR" dirty="0" smtClean="0">
                <a:solidFill>
                  <a:schemeClr val="bg1"/>
                </a:solidFill>
              </a:rPr>
              <a:t>Vigilância das Doenças Exantemáticas</a:t>
            </a:r>
            <a:br>
              <a:rPr lang="pt-BR" dirty="0" smtClean="0">
                <a:solidFill>
                  <a:schemeClr val="bg1"/>
                </a:solidFill>
              </a:rPr>
            </a:br>
            <a:r>
              <a:rPr lang="pt-BR" dirty="0" smtClean="0">
                <a:solidFill>
                  <a:schemeClr val="bg1"/>
                </a:solidFill>
              </a:rPr>
              <a:t>Sarampo e Rubéola</a:t>
            </a:r>
            <a:endParaRPr lang="pt-BR" dirty="0">
              <a:solidFill>
                <a:schemeClr val="bg1"/>
              </a:solidFill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4653136"/>
            <a:ext cx="6400800" cy="985664"/>
          </a:xfr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algn="l"/>
            <a:r>
              <a:rPr lang="pt-BR" dirty="0" smtClean="0">
                <a:solidFill>
                  <a:schemeClr val="bg1"/>
                </a:solidFill>
              </a:rPr>
              <a:t>Mônica </a:t>
            </a:r>
            <a:r>
              <a:rPr lang="pt-BR" dirty="0" err="1" smtClean="0">
                <a:solidFill>
                  <a:schemeClr val="bg1"/>
                </a:solidFill>
              </a:rPr>
              <a:t>S.Stavola</a:t>
            </a:r>
            <a:r>
              <a:rPr lang="pt-BR" dirty="0" smtClean="0">
                <a:solidFill>
                  <a:schemeClr val="bg1"/>
                </a:solidFill>
              </a:rPr>
              <a:t> – técnica da GDITR</a:t>
            </a:r>
            <a:endParaRPr lang="pt-BR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764704"/>
            <a:ext cx="8229600" cy="792088"/>
          </a:xfrm>
        </p:spPr>
        <p:txBody>
          <a:bodyPr>
            <a:noAutofit/>
          </a:bodyPr>
          <a:lstStyle/>
          <a:p>
            <a:pPr algn="l"/>
            <a:r>
              <a:rPr lang="pt-BR" sz="3200" dirty="0" smtClean="0"/>
              <a:t>A Vigilância Epidemiológica do  Sarampo </a:t>
            </a:r>
            <a:endParaRPr lang="pt-BR" sz="32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4987429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pt-BR" sz="2400" dirty="0"/>
              <a:t>Até  o  final  dos  anos  70,  essa  virose  era  uma  das  principais  causas  de  óbito  dentre </a:t>
            </a:r>
            <a:r>
              <a:rPr lang="pt-BR" sz="2400" dirty="0" smtClean="0"/>
              <a:t>as  </a:t>
            </a:r>
            <a:r>
              <a:rPr lang="pt-BR" sz="2400" dirty="0"/>
              <a:t>doenças  infectocontagiosas,  sobretudo  em  menores  de  5  anos,  em  decorrência  de </a:t>
            </a:r>
            <a:r>
              <a:rPr lang="pt-BR" sz="2400" dirty="0" smtClean="0"/>
              <a:t>complicações</a:t>
            </a:r>
            <a:r>
              <a:rPr lang="pt-BR" sz="2400" dirty="0"/>
              <a:t>, especialmente a pneumonia</a:t>
            </a:r>
            <a:r>
              <a:rPr lang="pt-BR" sz="2400" dirty="0" smtClean="0"/>
              <a:t>.</a:t>
            </a:r>
          </a:p>
          <a:p>
            <a:pPr algn="just"/>
            <a:r>
              <a:rPr lang="pt-BR" sz="2400" dirty="0"/>
              <a:t>Em 1992, o Brasil adotou a meta de eliminação do sarampo para o ano 2000, com a </a:t>
            </a:r>
            <a:r>
              <a:rPr lang="pt-BR" sz="2400" dirty="0" smtClean="0"/>
              <a:t>implantação </a:t>
            </a:r>
            <a:r>
              <a:rPr lang="pt-BR" sz="2400" dirty="0"/>
              <a:t>do Plano Nacional de Eliminação do Sarampo, cujo marco inicial foi a realização da primeira campanha nacional de vacinação contra a doença. Em 1997, após 4 anos </a:t>
            </a:r>
            <a:r>
              <a:rPr lang="pt-BR" sz="2400" dirty="0" smtClean="0"/>
              <a:t>de </a:t>
            </a:r>
            <a:r>
              <a:rPr lang="pt-BR" sz="2400" dirty="0"/>
              <a:t>relativo controle, observou-se o recrudescimento do sarampo no país, </a:t>
            </a:r>
            <a:r>
              <a:rPr lang="pt-BR" sz="2400" dirty="0" smtClean="0"/>
              <a:t>atingindo todas </a:t>
            </a:r>
            <a:r>
              <a:rPr lang="pt-BR" sz="2400" dirty="0"/>
              <a:t>as Unidades da Federação (UF), </a:t>
            </a:r>
            <a:r>
              <a:rPr lang="pt-BR" sz="2400" dirty="0" smtClean="0"/>
              <a:t>53.664 casos confirmados</a:t>
            </a:r>
            <a:r>
              <a:rPr lang="pt-BR" sz="2400" dirty="0"/>
              <a:t>, taxa de incidência de 32,6/100.000 hab. e </a:t>
            </a:r>
            <a:r>
              <a:rPr lang="pt-BR" sz="2400" dirty="0" smtClean="0"/>
              <a:t>61 </a:t>
            </a:r>
            <a:r>
              <a:rPr lang="pt-BR" sz="2400" dirty="0"/>
              <a:t>óbitos</a:t>
            </a:r>
            <a:r>
              <a:rPr lang="pt-BR" sz="2400" dirty="0" smtClean="0"/>
              <a:t>.</a:t>
            </a:r>
          </a:p>
          <a:p>
            <a:pPr algn="just"/>
            <a:r>
              <a:rPr lang="pt-BR" sz="2400" dirty="0"/>
              <a:t>O  Ministério  da  Saúde,  visando  fortalecer  a  vigilância  epidemiológica  do  sarampo, </a:t>
            </a:r>
            <a:r>
              <a:rPr lang="pt-BR" sz="2400" dirty="0" smtClean="0"/>
              <a:t>criou</a:t>
            </a:r>
            <a:r>
              <a:rPr lang="pt-BR" sz="2400" dirty="0"/>
              <a:t>, em 1999, um Grupo Tarefa com a designação de um técnico de vigilância do sarampo </a:t>
            </a:r>
            <a:r>
              <a:rPr lang="pt-BR" sz="2400" dirty="0" smtClean="0"/>
              <a:t>para </a:t>
            </a:r>
            <a:r>
              <a:rPr lang="pt-BR" sz="2400" dirty="0"/>
              <a:t>cada uma das 27 </a:t>
            </a:r>
            <a:r>
              <a:rPr lang="pt-BR" sz="2400" dirty="0" err="1" smtClean="0"/>
              <a:t>Ufs</a:t>
            </a:r>
            <a:r>
              <a:rPr lang="pt-BR" sz="2400" dirty="0" smtClean="0"/>
              <a:t>.</a:t>
            </a:r>
          </a:p>
          <a:p>
            <a:r>
              <a:rPr lang="pt-BR" sz="2400" dirty="0" smtClean="0"/>
              <a:t>No Estado do Rio de Janeiro o último caso autóctone de sarampo  ocorreu no ano de 2000.</a:t>
            </a:r>
            <a:endParaRPr lang="pt-BR" sz="2400" dirty="0"/>
          </a:p>
          <a:p>
            <a:endParaRPr lang="pt-BR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áfic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16232398"/>
              </p:ext>
            </p:extLst>
          </p:nvPr>
        </p:nvGraphicFramePr>
        <p:xfrm>
          <a:off x="395536" y="890588"/>
          <a:ext cx="8568952" cy="53467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583600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692696"/>
            <a:ext cx="8229600" cy="724942"/>
          </a:xfrm>
        </p:spPr>
        <p:txBody>
          <a:bodyPr>
            <a:normAutofit/>
          </a:bodyPr>
          <a:lstStyle/>
          <a:p>
            <a:r>
              <a:rPr lang="pt-BR" sz="3200" dirty="0"/>
              <a:t>A Vigilância Epidemiológica </a:t>
            </a:r>
            <a:r>
              <a:rPr lang="pt-BR" sz="3200" dirty="0" smtClean="0"/>
              <a:t>da  Rubéola</a:t>
            </a:r>
            <a:endParaRPr lang="pt-BR" sz="32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algn="just"/>
            <a:r>
              <a:rPr lang="pt-BR" sz="3100" dirty="0" smtClean="0"/>
              <a:t>A implementação do Plano de Erradicação do Sarampo no país, desde 1999, impulsionou a vigilância e o controle da rubéola. Em 2003, foi estabelecida a meta de eliminação da rubéola e da SRC nas Américas até 2010.</a:t>
            </a:r>
            <a:endParaRPr lang="pt-BR" sz="3100" dirty="0"/>
          </a:p>
          <a:p>
            <a:pPr algn="just"/>
            <a:r>
              <a:rPr lang="pt-BR" sz="3100" dirty="0"/>
              <a:t>Em 2006 e 2007, verificaram-se incrementos no número de casos confirmados e surtos nos estados do Rio de Janeiro, Minas Gerais, Ceará e São Paulo, com genótipo 2B. Em 2008, com a intensificação da vigilância epidemiológica e a ampliação da vacinação de bloqueio, o número de casos se reduziu em 273,6%, quando comparado com o ano de 2007. </a:t>
            </a:r>
          </a:p>
          <a:p>
            <a:pPr algn="just"/>
            <a:r>
              <a:rPr lang="pt-BR" sz="3100" dirty="0"/>
              <a:t>Também em 2008 ocorreu no Brasil a maior Campanha de Vacinação contra Rubéola do mundo, com 65,9 milhões de pessoas na faixa etária de 19 a 39 anos de idade vacinadas, nos estados do Rio de Janeiro, Minas Gerais, Rio Grande do Norte, Mato Grosso e Maranhão. Nos demais estados, a faixa etária foi de 20 a 39 anos de idade. A campanha alcançou uma cobertura vacinal de 94</a:t>
            </a:r>
            <a:r>
              <a:rPr lang="pt-BR" sz="3100" dirty="0" smtClean="0"/>
              <a:t>%.</a:t>
            </a:r>
          </a:p>
          <a:p>
            <a:pPr algn="just"/>
            <a:r>
              <a:rPr lang="pt-BR" sz="3100" dirty="0" smtClean="0"/>
              <a:t>Últimos casos autóctones conhecidos no estado em 2008</a:t>
            </a:r>
            <a:endParaRPr lang="pt-BR" sz="3100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88523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graphicFrame>
        <p:nvGraphicFramePr>
          <p:cNvPr id="4" name="Gráfic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90458368"/>
              </p:ext>
            </p:extLst>
          </p:nvPr>
        </p:nvGraphicFramePr>
        <p:xfrm>
          <a:off x="638175" y="766762"/>
          <a:ext cx="7867649" cy="53244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662557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/>
            </a:r>
            <a:br>
              <a:rPr lang="pt-BR" dirty="0" smtClean="0"/>
            </a:br>
            <a:r>
              <a:rPr lang="pt-BR" sz="3100" b="1" dirty="0" smtClean="0"/>
              <a:t>Sarampo e Rubéola no mundo</a:t>
            </a:r>
            <a:endParaRPr lang="pt-BR" sz="3100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2400" dirty="0" smtClean="0"/>
              <a:t>Surtos de Sarampo e Rubéola continuam ocorrendo em vários países do mundo;</a:t>
            </a:r>
          </a:p>
          <a:p>
            <a:r>
              <a:rPr lang="pt-BR" sz="2400" dirty="0" smtClean="0"/>
              <a:t>No Brasil ocorreram surtos em estados do Nordeste nos anos de 2013 a 2015</a:t>
            </a:r>
            <a:r>
              <a:rPr lang="pt-BR" sz="2400" dirty="0" smtClean="0"/>
              <a:t>.    PE- 224 casos        CE-915 casos</a:t>
            </a:r>
            <a:endParaRPr lang="pt-BR" sz="2400" dirty="0" smtClean="0"/>
          </a:p>
          <a:p>
            <a:r>
              <a:rPr lang="pt-BR" sz="2400" dirty="0" smtClean="0"/>
              <a:t>Casos confirmados importados no estado: </a:t>
            </a:r>
          </a:p>
          <a:p>
            <a:pPr marL="0" indent="0">
              <a:buNone/>
            </a:pPr>
            <a:r>
              <a:rPr lang="pt-BR" sz="2400" dirty="0"/>
              <a:t> </a:t>
            </a:r>
            <a:r>
              <a:rPr lang="pt-BR" sz="2400" dirty="0" smtClean="0"/>
              <a:t>         2011 – 4 casos                      2013 – 3 casos</a:t>
            </a:r>
          </a:p>
          <a:p>
            <a:endParaRPr lang="pt-BR" sz="2400" dirty="0"/>
          </a:p>
          <a:p>
            <a:pPr algn="just"/>
            <a:r>
              <a:rPr lang="pt-BR" sz="2400" dirty="0" smtClean="0"/>
              <a:t>É IMPRESCINDÍVEL UMA VIGILÂNCIA ATIVA PARA DETECÇÃO PRECOCE DE CASOS IMPORTADOS E TOMADA IMEDIATA DAS MEDIDAS DE CONTROLE EVITANDO A REINTRODUÇÃO DO VÍRUS NO ESTADO.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119175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764704"/>
            <a:ext cx="8229600" cy="792088"/>
          </a:xfrm>
        </p:spPr>
        <p:txBody>
          <a:bodyPr>
            <a:noAutofit/>
          </a:bodyPr>
          <a:lstStyle/>
          <a:p>
            <a:r>
              <a:rPr lang="pt-BR" sz="2800" b="1" dirty="0" smtClean="0"/>
              <a:t>Avaliação da VE das </a:t>
            </a:r>
            <a:r>
              <a:rPr lang="pt-BR" sz="2800" b="1" dirty="0" err="1" smtClean="0"/>
              <a:t>D.Exantemáticas</a:t>
            </a:r>
            <a:r>
              <a:rPr lang="pt-BR" sz="2800" b="1" dirty="0" smtClean="0"/>
              <a:t/>
            </a:r>
            <a:br>
              <a:rPr lang="pt-BR" sz="2800" b="1" dirty="0" smtClean="0"/>
            </a:br>
            <a:r>
              <a:rPr lang="pt-BR" sz="2800" b="1" dirty="0" smtClean="0"/>
              <a:t> por regiões e municípios</a:t>
            </a:r>
            <a:endParaRPr lang="pt-BR" sz="2800" b="1" dirty="0"/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281339"/>
          </a:xfrm>
        </p:spPr>
        <p:txBody>
          <a:bodyPr>
            <a:normAutofit/>
          </a:bodyPr>
          <a:lstStyle/>
          <a:p>
            <a:pPr algn="just"/>
            <a:r>
              <a:rPr lang="pt-BR" sz="2400" dirty="0" smtClean="0"/>
              <a:t>Foram realizados três </a:t>
            </a:r>
            <a:r>
              <a:rPr lang="pt-BR" sz="2400" dirty="0" err="1" smtClean="0"/>
              <a:t>foruns</a:t>
            </a:r>
            <a:r>
              <a:rPr lang="pt-BR" sz="2400" dirty="0" smtClean="0"/>
              <a:t> macrorregionais com as gerências de Doenças </a:t>
            </a:r>
            <a:r>
              <a:rPr lang="pt-BR" sz="2400" dirty="0" err="1" smtClean="0"/>
              <a:t>Imunopreviníveis</a:t>
            </a:r>
            <a:r>
              <a:rPr lang="pt-BR" sz="2400" dirty="0" smtClean="0"/>
              <a:t> e Imunização onde foi discutida a situação da VE das doenças exantemáticas no estado através da análise dos principais indicadores;</a:t>
            </a:r>
          </a:p>
          <a:p>
            <a:pPr algn="just"/>
            <a:r>
              <a:rPr lang="pt-BR" sz="2400" dirty="0" smtClean="0"/>
              <a:t>Participaram representantes das Coordenações municipais da VE e Imunização;</a:t>
            </a:r>
          </a:p>
          <a:p>
            <a:pPr algn="just"/>
            <a:r>
              <a:rPr lang="pt-BR" sz="2400" dirty="0" smtClean="0"/>
              <a:t>Existem diferenças </a:t>
            </a:r>
            <a:r>
              <a:rPr lang="pt-BR" sz="2400" dirty="0" err="1" smtClean="0"/>
              <a:t>inter</a:t>
            </a:r>
            <a:r>
              <a:rPr lang="pt-BR" sz="2400" dirty="0" smtClean="0"/>
              <a:t> e </a:t>
            </a:r>
            <a:r>
              <a:rPr lang="pt-BR" sz="2400" dirty="0" err="1" smtClean="0"/>
              <a:t>intra</a:t>
            </a:r>
            <a:r>
              <a:rPr lang="pt-BR" sz="2400" dirty="0" smtClean="0"/>
              <a:t> regionais importantes que podem colocar em risco o trabalho realizado e possibilitar a reintrodução do vírus;</a:t>
            </a: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3948391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áfic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70127889"/>
              </p:ext>
            </p:extLst>
          </p:nvPr>
        </p:nvGraphicFramePr>
        <p:xfrm>
          <a:off x="899592" y="908720"/>
          <a:ext cx="7272808" cy="53285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2800" b="1" dirty="0" smtClean="0"/>
              <a:t>Principais ações da VE </a:t>
            </a:r>
            <a:endParaRPr lang="pt-BR" sz="2800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pt-BR" sz="2400" dirty="0" smtClean="0"/>
              <a:t>Avaliação rigorosa dos casos de Doenças Exantemáticas;</a:t>
            </a:r>
          </a:p>
          <a:p>
            <a:pPr algn="just"/>
            <a:r>
              <a:rPr lang="pt-BR" sz="2400" dirty="0" smtClean="0"/>
              <a:t>Notificação deve ser imediata assim como o início da investigação e tomada das medidas de controle;</a:t>
            </a:r>
          </a:p>
          <a:p>
            <a:pPr algn="just"/>
            <a:r>
              <a:rPr lang="pt-BR" sz="2400" dirty="0" smtClean="0"/>
              <a:t>A vacinação de rotina deve manter altas coberturas e a vacinação de bloqueio, medida de controle de suma importância, deve ser realizada o mais breve possível. Não esquecer os grupos considerados de risco;</a:t>
            </a:r>
          </a:p>
          <a:p>
            <a:pPr algn="just"/>
            <a:r>
              <a:rPr lang="pt-BR" sz="2400" dirty="0" smtClean="0"/>
              <a:t>Os casos devem se classificados por laboratório. O LACEN é o laboratório de referência. As amostras devem chegar o mais breve possível ao laboratório. Problemas de infra estrutura tem dificultado esse processo;</a:t>
            </a: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3892473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186</TotalTime>
  <Words>793</Words>
  <Application>Microsoft Office PowerPoint</Application>
  <PresentationFormat>Apresentação na tela (4:3)</PresentationFormat>
  <Paragraphs>53</Paragraphs>
  <Slides>11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11</vt:i4>
      </vt:variant>
    </vt:vector>
  </HeadingPairs>
  <TitlesOfParts>
    <vt:vector size="12" baseType="lpstr">
      <vt:lpstr>Tema do Office</vt:lpstr>
      <vt:lpstr>Apresentação do PowerPoint</vt:lpstr>
      <vt:lpstr>Vigilância das Doenças Exantemáticas Sarampo e Rubéola</vt:lpstr>
      <vt:lpstr>A Vigilância Epidemiológica do  Sarampo </vt:lpstr>
      <vt:lpstr>Apresentação do PowerPoint</vt:lpstr>
      <vt:lpstr>A Vigilância Epidemiológica da  Rubéola</vt:lpstr>
      <vt:lpstr>Apresentação do PowerPoint</vt:lpstr>
      <vt:lpstr> Sarampo e Rubéola no mundo</vt:lpstr>
      <vt:lpstr>Avaliação da VE das D.Exantemáticas  por regiões e municípios</vt:lpstr>
      <vt:lpstr>Principais ações da VE </vt:lpstr>
      <vt:lpstr>Principais observações</vt:lpstr>
      <vt:lpstr>Manter vigilância contínua e de boa qualidade é de suma importância para impedir a reintrodução do vírus no Estado. Contamos com o trabalho de todos!  OBRIGADA!!!  sarampo@saude.rj.gov.br Tel: 21- 2333-4024 e tel/fax:2333-3859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renata.design</dc:creator>
  <cp:lastModifiedBy>Conta Setor Sarampo</cp:lastModifiedBy>
  <cp:revision>16</cp:revision>
  <dcterms:created xsi:type="dcterms:W3CDTF">2015-03-24T20:59:22Z</dcterms:created>
  <dcterms:modified xsi:type="dcterms:W3CDTF">2015-11-03T18:34:36Z</dcterms:modified>
</cp:coreProperties>
</file>