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416" r:id="rId2"/>
    <p:sldId id="417" r:id="rId3"/>
    <p:sldId id="384" r:id="rId4"/>
    <p:sldId id="385" r:id="rId5"/>
    <p:sldId id="386" r:id="rId6"/>
    <p:sldId id="420" r:id="rId7"/>
    <p:sldId id="387" r:id="rId8"/>
    <p:sldId id="391" r:id="rId9"/>
    <p:sldId id="392" r:id="rId10"/>
    <p:sldId id="419" r:id="rId11"/>
    <p:sldId id="393" r:id="rId12"/>
    <p:sldId id="394" r:id="rId13"/>
    <p:sldId id="396" r:id="rId14"/>
    <p:sldId id="421" r:id="rId15"/>
    <p:sldId id="398" r:id="rId16"/>
    <p:sldId id="397" r:id="rId17"/>
    <p:sldId id="401" r:id="rId18"/>
    <p:sldId id="402" r:id="rId19"/>
    <p:sldId id="405" r:id="rId20"/>
    <p:sldId id="403" r:id="rId21"/>
    <p:sldId id="404" r:id="rId22"/>
    <p:sldId id="406" r:id="rId23"/>
    <p:sldId id="407" r:id="rId24"/>
    <p:sldId id="409" r:id="rId25"/>
    <p:sldId id="410" r:id="rId26"/>
    <p:sldId id="411" r:id="rId27"/>
    <p:sldId id="413" r:id="rId28"/>
    <p:sldId id="414" r:id="rId29"/>
    <p:sldId id="415" r:id="rId30"/>
    <p:sldId id="418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para%20evento%20total%20de%20notifica&#231;&#245;es-an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s-srv-fs\Users\APAV\OFICINA%20QUALIFICA&#199;&#195;O%20MACRO%20REGIONAL%202017\Dados%20do%20sinan%20para%20apresenta&#231;&#227;o\DADOS%20sinan%20com%20gr&#225;ficos%2027-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s-srv-fs\Users\APAV\OFICINA%20QUALIFICA&#199;&#195;O%20MACRO%20REGIONAL%202017\Dados%20do%20sinan%20para%20apresenta&#231;&#227;o\DADOS%20sinan%20com%20gr&#225;ficos%2027-8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tipo%20de%20unidade,%20tipos%20de%20viol&#234;ncia,%20etc%202015-%202016%20(1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\Documents\DOCUMENTOS\apav\OFICINA%20QUALIFICA&#199;&#195;O%202017\DADOS%20sinan%20com%20gr&#225;ficos%2027-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53442040217734E-2"/>
          <c:y val="5.1725270982348616E-2"/>
          <c:w val="0.90524760782854963"/>
          <c:h val="0.846230690629320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Plan1!$B$7</c:f>
              <c:strCache>
                <c:ptCount val="1"/>
                <c:pt idx="0">
                  <c:v>N de notificações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Plan1!$A$8:$A$17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Ano</c:v>
                </c:pt>
              </c:strCache>
            </c:strRef>
          </c:cat>
          <c:val>
            <c:numRef>
              <c:f>Plan1!$B$8:$B$17</c:f>
              <c:numCache>
                <c:formatCode>General</c:formatCode>
                <c:ptCount val="10"/>
                <c:pt idx="0">
                  <c:v>2016</c:v>
                </c:pt>
                <c:pt idx="1">
                  <c:v>5774</c:v>
                </c:pt>
                <c:pt idx="2">
                  <c:v>10009</c:v>
                </c:pt>
                <c:pt idx="3">
                  <c:v>13784</c:v>
                </c:pt>
                <c:pt idx="4">
                  <c:v>18455</c:v>
                </c:pt>
                <c:pt idx="5">
                  <c:v>27308</c:v>
                </c:pt>
                <c:pt idx="6">
                  <c:v>25736</c:v>
                </c:pt>
                <c:pt idx="7">
                  <c:v>20981</c:v>
                </c:pt>
                <c:pt idx="8">
                  <c:v>6329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745536"/>
        <c:axId val="120484608"/>
      </c:barChart>
      <c:catAx>
        <c:axId val="1197455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484608"/>
        <c:crosses val="autoZero"/>
        <c:auto val="1"/>
        <c:lblAlgn val="ctr"/>
        <c:lblOffset val="100"/>
        <c:noMultiLvlLbl val="0"/>
      </c:catAx>
      <c:valAx>
        <c:axId val="120484608"/>
        <c:scaling>
          <c:orientation val="minMax"/>
        </c:scaling>
        <c:delete val="0"/>
        <c:axPos val="b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1974553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Reincidência!$B$4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1,5%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Reincidência!$A$5:$A$7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Reincidência!$B$5:$B$7</c:f>
              <c:numCache>
                <c:formatCode>General</c:formatCode>
                <c:ptCount val="3"/>
                <c:pt idx="0">
                  <c:v>14759</c:v>
                </c:pt>
                <c:pt idx="1">
                  <c:v>5455</c:v>
                </c:pt>
                <c:pt idx="2">
                  <c:v>5523</c:v>
                </c:pt>
              </c:numCache>
            </c:numRef>
          </c:val>
        </c:ser>
        <c:ser>
          <c:idx val="1"/>
          <c:order val="1"/>
          <c:tx>
            <c:strRef>
              <c:f>Reincidência!$C$4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2,5%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Reincidência!$A$5:$A$7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Reincidência!$C$5:$C$7</c:f>
              <c:numCache>
                <c:formatCode>General</c:formatCode>
                <c:ptCount val="3"/>
                <c:pt idx="0">
                  <c:v>8919</c:v>
                </c:pt>
                <c:pt idx="1">
                  <c:v>6123</c:v>
                </c:pt>
                <c:pt idx="2">
                  <c:v>5940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048896"/>
        <c:axId val="126054784"/>
      </c:barChart>
      <c:catAx>
        <c:axId val="126048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6054784"/>
        <c:crosses val="autoZero"/>
        <c:auto val="1"/>
        <c:lblAlgn val="ctr"/>
        <c:lblOffset val="100"/>
        <c:noMultiLvlLbl val="0"/>
      </c:catAx>
      <c:valAx>
        <c:axId val="12605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60488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'número de envolvidos'!$B$4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/>
                      <a:t>3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/>
                      <a:t>4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/>
                      <a:t>1</a:t>
                    </a:r>
                    <a:r>
                      <a:rPr lang="en-US"/>
                      <a:t>6,5%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'número de envolvidos'!$A$5:$A$7</c:f>
              <c:strCache>
                <c:ptCount val="3"/>
                <c:pt idx="0">
                  <c:v>Ign/Branco</c:v>
                </c:pt>
                <c:pt idx="1">
                  <c:v>Um</c:v>
                </c:pt>
                <c:pt idx="2">
                  <c:v>Dois ou mais</c:v>
                </c:pt>
              </c:strCache>
            </c:strRef>
          </c:cat>
          <c:val>
            <c:numRef>
              <c:f>'número de envolvidos'!$B$5:$B$7</c:f>
              <c:numCache>
                <c:formatCode>General</c:formatCode>
                <c:ptCount val="3"/>
                <c:pt idx="0">
                  <c:v>10205</c:v>
                </c:pt>
                <c:pt idx="1">
                  <c:v>11265</c:v>
                </c:pt>
                <c:pt idx="2">
                  <c:v>4267</c:v>
                </c:pt>
              </c:numCache>
            </c:numRef>
          </c:val>
        </c:ser>
        <c:ser>
          <c:idx val="1"/>
          <c:order val="1"/>
          <c:tx>
            <c:strRef>
              <c:f>'número de envolvidos'!$C$4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1,5%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6</a:t>
                    </a:r>
                    <a:r>
                      <a:rPr lang="en-US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'número de envolvidos'!$A$5:$A$7</c:f>
              <c:strCache>
                <c:ptCount val="3"/>
                <c:pt idx="0">
                  <c:v>Ign/Branco</c:v>
                </c:pt>
                <c:pt idx="1">
                  <c:v>Um</c:v>
                </c:pt>
                <c:pt idx="2">
                  <c:v>Dois ou mais</c:v>
                </c:pt>
              </c:strCache>
            </c:strRef>
          </c:cat>
          <c:val>
            <c:numRef>
              <c:f>'número de envolvidos'!$C$5:$C$7</c:f>
              <c:numCache>
                <c:formatCode>General</c:formatCode>
                <c:ptCount val="3"/>
                <c:pt idx="0">
                  <c:v>4514</c:v>
                </c:pt>
                <c:pt idx="1">
                  <c:v>12673</c:v>
                </c:pt>
                <c:pt idx="2">
                  <c:v>3795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358656"/>
        <c:axId val="124360192"/>
      </c:barChart>
      <c:catAx>
        <c:axId val="124358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360192"/>
        <c:crosses val="autoZero"/>
        <c:auto val="1"/>
        <c:lblAlgn val="ctr"/>
        <c:lblOffset val="100"/>
        <c:noMultiLvlLbl val="0"/>
      </c:catAx>
      <c:valAx>
        <c:axId val="124360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3586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4951881014818"/>
          <c:y val="5.7454741234268823E-2"/>
          <c:w val="0.75357754193769078"/>
          <c:h val="0.84971364156403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'número de envolvidos'!$B$38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'número de envolvidos'!$A$39:$A$43</c:f>
              <c:strCache>
                <c:ptCount val="5"/>
                <c:pt idx="0">
                  <c:v>Em Branco</c:v>
                </c:pt>
                <c:pt idx="1">
                  <c:v>Ignorado</c:v>
                </c:pt>
                <c:pt idx="2">
                  <c:v>Masculino</c:v>
                </c:pt>
                <c:pt idx="3">
                  <c:v>Feminino</c:v>
                </c:pt>
                <c:pt idx="4">
                  <c:v>Ambos sexos</c:v>
                </c:pt>
              </c:strCache>
            </c:strRef>
          </c:cat>
          <c:val>
            <c:numRef>
              <c:f>'número de envolvidos'!$B$39:$B$43</c:f>
              <c:numCache>
                <c:formatCode>General</c:formatCode>
                <c:ptCount val="5"/>
                <c:pt idx="0">
                  <c:v>848</c:v>
                </c:pt>
                <c:pt idx="1">
                  <c:v>10090</c:v>
                </c:pt>
                <c:pt idx="2">
                  <c:v>9342</c:v>
                </c:pt>
                <c:pt idx="3">
                  <c:v>4137</c:v>
                </c:pt>
                <c:pt idx="4">
                  <c:v>1320</c:v>
                </c:pt>
              </c:numCache>
            </c:numRef>
          </c:val>
        </c:ser>
        <c:ser>
          <c:idx val="1"/>
          <c:order val="1"/>
          <c:tx>
            <c:strRef>
              <c:f>'número de envolvidos'!$D$38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'número de envolvidos'!$A$39:$A$43</c:f>
              <c:strCache>
                <c:ptCount val="5"/>
                <c:pt idx="0">
                  <c:v>Em Branco</c:v>
                </c:pt>
                <c:pt idx="1">
                  <c:v>Ignorado</c:v>
                </c:pt>
                <c:pt idx="2">
                  <c:v>Masculino</c:v>
                </c:pt>
                <c:pt idx="3">
                  <c:v>Feminino</c:v>
                </c:pt>
                <c:pt idx="4">
                  <c:v>Ambos sexos</c:v>
                </c:pt>
              </c:strCache>
            </c:strRef>
          </c:cat>
          <c:val>
            <c:numRef>
              <c:f>'número de envolvidos'!$D$39:$D$43</c:f>
              <c:numCache>
                <c:formatCode>General</c:formatCode>
                <c:ptCount val="5"/>
                <c:pt idx="0">
                  <c:v>1178</c:v>
                </c:pt>
                <c:pt idx="1">
                  <c:v>3900</c:v>
                </c:pt>
                <c:pt idx="2">
                  <c:v>10198</c:v>
                </c:pt>
                <c:pt idx="3">
                  <c:v>4296</c:v>
                </c:pt>
                <c:pt idx="4">
                  <c:v>1410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37312"/>
        <c:axId val="124238848"/>
      </c:barChart>
      <c:catAx>
        <c:axId val="12423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238848"/>
        <c:crosses val="autoZero"/>
        <c:auto val="1"/>
        <c:lblAlgn val="ctr"/>
        <c:lblOffset val="100"/>
        <c:noMultiLvlLbl val="0"/>
      </c:catAx>
      <c:valAx>
        <c:axId val="12423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2373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423832614143489"/>
          <c:y val="8.4140694987976827E-2"/>
          <c:w val="0.7350269028871391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'número de envolvidos'!$C$69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6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'número de envolvidos'!$B$70:$B$72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'número de envolvidos'!$C$70:$C$72</c:f>
              <c:numCache>
                <c:formatCode>General</c:formatCode>
                <c:ptCount val="3"/>
                <c:pt idx="0">
                  <c:v>16189</c:v>
                </c:pt>
                <c:pt idx="1">
                  <c:v>3610</c:v>
                </c:pt>
                <c:pt idx="2">
                  <c:v>5938</c:v>
                </c:pt>
              </c:numCache>
            </c:numRef>
          </c:val>
        </c:ser>
        <c:ser>
          <c:idx val="1"/>
          <c:order val="1"/>
          <c:tx>
            <c:strRef>
              <c:f>'número de envolvidos'!$D$69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2,4%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'número de envolvidos'!$B$70:$B$72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'número de envolvidos'!$D$70:$D$72</c:f>
              <c:numCache>
                <c:formatCode>General</c:formatCode>
                <c:ptCount val="3"/>
                <c:pt idx="0">
                  <c:v>10144</c:v>
                </c:pt>
                <c:pt idx="1">
                  <c:v>4019</c:v>
                </c:pt>
                <c:pt idx="2">
                  <c:v>6819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304000"/>
        <c:axId val="124395904"/>
      </c:barChart>
      <c:catAx>
        <c:axId val="124304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395904"/>
        <c:crosses val="autoZero"/>
        <c:auto val="1"/>
        <c:lblAlgn val="ctr"/>
        <c:lblOffset val="100"/>
        <c:noMultiLvlLbl val="0"/>
      </c:catAx>
      <c:valAx>
        <c:axId val="124395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4304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915594533144106"/>
          <c:y val="0.31603627390887706"/>
          <c:w val="7.8245631554652029E-2"/>
          <c:h val="0.12042246216228991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5018333859929"/>
          <c:y val="4.4588432470037714E-2"/>
          <c:w val="0.73190290843588879"/>
          <c:h val="0.854802517155235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'[DADOS sinan com gráficos 27-8.xlsx]sexo'!$A$5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5.3655264922870564E-3"/>
                  <c:y val="0.1269841269841269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9463 </a:t>
                    </a:r>
                  </a:p>
                  <a:p>
                    <a:r>
                      <a:rPr lang="en-US" sz="1400" b="1"/>
                      <a:t>37%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828435472104483E-3"/>
                  <c:y val="0.1191910950890176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5</a:t>
                    </a:r>
                    <a:r>
                      <a:rPr lang="en-US" sz="1400"/>
                      <a:t>301</a:t>
                    </a:r>
                  </a:p>
                  <a:p>
                    <a:r>
                      <a:rPr lang="en-US" sz="1400"/>
                      <a:t>25%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'[DADOS sinan com gráficos 27-8.xlsx]sexo'!$B$4:$C$4</c:f>
              <c:strCache>
                <c:ptCount val="2"/>
                <c:pt idx="0">
                  <c:v>2015</c:v>
                </c:pt>
                <c:pt idx="1">
                  <c:v>2016</c:v>
                </c:pt>
              </c:strCache>
            </c:strRef>
          </c:cat>
          <c:val>
            <c:numRef>
              <c:f>'[DADOS sinan com gráficos 27-8.xlsx]sexo'!$B$5:$C$5</c:f>
              <c:numCache>
                <c:formatCode>General</c:formatCode>
                <c:ptCount val="2"/>
                <c:pt idx="0">
                  <c:v>9463</c:v>
                </c:pt>
                <c:pt idx="1">
                  <c:v>5301</c:v>
                </c:pt>
              </c:numCache>
            </c:numRef>
          </c:val>
        </c:ser>
        <c:ser>
          <c:idx val="1"/>
          <c:order val="1"/>
          <c:tx>
            <c:strRef>
              <c:f>'[DADOS sinan com gráficos 27-8.xlsx]sexo'!$A$6</c:f>
              <c:strCache>
                <c:ptCount val="1"/>
                <c:pt idx="0">
                  <c:v>Feminino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3492063492063489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</a:t>
                    </a:r>
                    <a:r>
                      <a:rPr lang="en-US" sz="1400"/>
                      <a:t>6264</a:t>
                    </a:r>
                  </a:p>
                  <a:p>
                    <a:r>
                      <a:rPr lang="en-US" sz="1400"/>
                      <a:t>63%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428571428571436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</a:t>
                    </a:r>
                    <a:r>
                      <a:rPr lang="en-US" sz="1400"/>
                      <a:t>5666</a:t>
                    </a:r>
                  </a:p>
                  <a:p>
                    <a:r>
                      <a:rPr lang="en-US" sz="1400"/>
                      <a:t>74%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'[DADOS sinan com gráficos 27-8.xlsx]sexo'!$B$4:$C$4</c:f>
              <c:strCache>
                <c:ptCount val="2"/>
                <c:pt idx="0">
                  <c:v>2015</c:v>
                </c:pt>
                <c:pt idx="1">
                  <c:v>2016</c:v>
                </c:pt>
              </c:strCache>
            </c:strRef>
          </c:cat>
          <c:val>
            <c:numRef>
              <c:f>'[DADOS sinan com gráficos 27-8.xlsx]sexo'!$B$6:$C$6</c:f>
              <c:numCache>
                <c:formatCode>General</c:formatCode>
                <c:ptCount val="2"/>
                <c:pt idx="0">
                  <c:v>16264</c:v>
                </c:pt>
                <c:pt idx="1">
                  <c:v>15666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31680"/>
        <c:axId val="120633216"/>
      </c:barChart>
      <c:catAx>
        <c:axId val="120631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633216"/>
        <c:crosses val="autoZero"/>
        <c:auto val="1"/>
        <c:lblAlgn val="ctr"/>
        <c:lblOffset val="100"/>
        <c:noMultiLvlLbl val="0"/>
      </c:catAx>
      <c:valAx>
        <c:axId val="12063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631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15182466817006"/>
          <c:y val="0.42824240719910123"/>
          <c:w val="0.16162162682898792"/>
          <c:h val="0.20299117730765581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'faixa etária'!$B$15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6,6%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22%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40%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15%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/>
                      <a:t>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'faixa etária'!$A$16:$A$22</c:f>
              <c:strCache>
                <c:ptCount val="7"/>
                <c:pt idx="0">
                  <c:v>&lt;1 Ano</c:v>
                </c:pt>
                <c:pt idx="1">
                  <c:v>1-4</c:v>
                </c:pt>
                <c:pt idx="2">
                  <c:v>5-9</c:v>
                </c:pt>
                <c:pt idx="3">
                  <c:v>10-19</c:v>
                </c:pt>
                <c:pt idx="4">
                  <c:v>20-39</c:v>
                </c:pt>
                <c:pt idx="5">
                  <c:v>40-59</c:v>
                </c:pt>
                <c:pt idx="6">
                  <c:v>60 e +</c:v>
                </c:pt>
              </c:strCache>
            </c:strRef>
          </c:cat>
          <c:val>
            <c:numRef>
              <c:f>'faixa etária'!$B$16:$B$22</c:f>
              <c:numCache>
                <c:formatCode>General</c:formatCode>
                <c:ptCount val="7"/>
                <c:pt idx="0">
                  <c:v>1232</c:v>
                </c:pt>
                <c:pt idx="1">
                  <c:v>1701</c:v>
                </c:pt>
                <c:pt idx="2">
                  <c:v>1279</c:v>
                </c:pt>
                <c:pt idx="3">
                  <c:v>5763</c:v>
                </c:pt>
                <c:pt idx="4">
                  <c:v>10328</c:v>
                </c:pt>
                <c:pt idx="5">
                  <c:v>3906</c:v>
                </c:pt>
                <c:pt idx="6">
                  <c:v>1527</c:v>
                </c:pt>
              </c:numCache>
            </c:numRef>
          </c:val>
        </c:ser>
        <c:ser>
          <c:idx val="1"/>
          <c:order val="1"/>
          <c:tx>
            <c:strRef>
              <c:f>'faixa etária'!$C$15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38848920863315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3,5%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388489208633155E-2"/>
                  <c:y val="4.0404027549820493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6,3%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8848920863315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23%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18465227817751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78657074340529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77697841726631E-2"/>
                  <c:y val="8.0808055099640848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5,7%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'faixa etária'!$A$16:$A$22</c:f>
              <c:strCache>
                <c:ptCount val="7"/>
                <c:pt idx="0">
                  <c:v>&lt;1 Ano</c:v>
                </c:pt>
                <c:pt idx="1">
                  <c:v>1-4</c:v>
                </c:pt>
                <c:pt idx="2">
                  <c:v>5-9</c:v>
                </c:pt>
                <c:pt idx="3">
                  <c:v>10-19</c:v>
                </c:pt>
                <c:pt idx="4">
                  <c:v>20-39</c:v>
                </c:pt>
                <c:pt idx="5">
                  <c:v>40-59</c:v>
                </c:pt>
                <c:pt idx="6">
                  <c:v>60 e +</c:v>
                </c:pt>
              </c:strCache>
            </c:strRef>
          </c:cat>
          <c:val>
            <c:numRef>
              <c:f>'faixa etária'!$C$16:$C$22</c:f>
              <c:numCache>
                <c:formatCode>General</c:formatCode>
                <c:ptCount val="7"/>
                <c:pt idx="0">
                  <c:v>751</c:v>
                </c:pt>
                <c:pt idx="1">
                  <c:v>1317</c:v>
                </c:pt>
                <c:pt idx="2">
                  <c:v>1021</c:v>
                </c:pt>
                <c:pt idx="3">
                  <c:v>4870</c:v>
                </c:pt>
                <c:pt idx="4">
                  <c:v>8491</c:v>
                </c:pt>
                <c:pt idx="5">
                  <c:v>3350</c:v>
                </c:pt>
                <c:pt idx="6">
                  <c:v>1182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47136"/>
        <c:axId val="120748672"/>
      </c:barChart>
      <c:catAx>
        <c:axId val="12074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748672"/>
        <c:crosses val="autoZero"/>
        <c:auto val="1"/>
        <c:lblAlgn val="ctr"/>
        <c:lblOffset val="100"/>
        <c:noMultiLvlLbl val="0"/>
      </c:catAx>
      <c:valAx>
        <c:axId val="120748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7471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'Z:\APAV\OFICINA QUALIFICAÇÃO MACRO REGIONAL 2017\Dados do sinan para apresentação\[outros dados sinan.xlsx]Plan2'!$B$16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/>
                      <a:t>20%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/>
                      <a:t>26%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/>
                      <a:t>13%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/>
                      <a:t>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/>
                      <a:t>40,5%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600"/>
                      <a:t>0,2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'Z:\APAV\OFICINA QUALIFICAÇÃO MACRO REGIONAL 2017\Dados do sinan para apresentação\[outros dados sinan.xlsx]Plan2'!$A$17:$A$22</c:f>
              <c:strCache>
                <c:ptCount val="6"/>
                <c:pt idx="0">
                  <c:v>Ign/Branco</c:v>
                </c:pt>
                <c:pt idx="1">
                  <c:v>Branca</c:v>
                </c:pt>
                <c:pt idx="2">
                  <c:v>Preta</c:v>
                </c:pt>
                <c:pt idx="3">
                  <c:v>Amarela</c:v>
                </c:pt>
                <c:pt idx="4">
                  <c:v>Parda</c:v>
                </c:pt>
                <c:pt idx="5">
                  <c:v>Indigena</c:v>
                </c:pt>
              </c:strCache>
            </c:strRef>
          </c:cat>
          <c:val>
            <c:numRef>
              <c:f>'Z:\APAV\OFICINA QUALIFICAÇÃO MACRO REGIONAL 2017\Dados do sinan para apresentação\[outros dados sinan.xlsx]Plan2'!$B$17:$B$22</c:f>
              <c:numCache>
                <c:formatCode>General</c:formatCode>
                <c:ptCount val="6"/>
                <c:pt idx="0">
                  <c:v>5118</c:v>
                </c:pt>
                <c:pt idx="1">
                  <c:v>6693</c:v>
                </c:pt>
                <c:pt idx="2">
                  <c:v>3311</c:v>
                </c:pt>
                <c:pt idx="3">
                  <c:v>127</c:v>
                </c:pt>
                <c:pt idx="4">
                  <c:v>10441</c:v>
                </c:pt>
                <c:pt idx="5">
                  <c:v>47</c:v>
                </c:pt>
              </c:numCache>
            </c:numRef>
          </c:val>
        </c:ser>
        <c:ser>
          <c:idx val="1"/>
          <c:order val="1"/>
          <c:tx>
            <c:strRef>
              <c:f>'Z:\APAV\OFICINA QUALIFICAÇÃO MACRO REGIONAL 2017\Dados do sinan para apresentação\[outros dados sinan.xlsx]Plan2'!$C$16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27%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821011673151804E-3"/>
                  <c:y val="-2.9878609327184311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0,6%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76134889753662E-2"/>
                  <c:y val="-2.6143783161286262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0,3%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'Z:\APAV\OFICINA QUALIFICAÇÃO MACRO REGIONAL 2017\Dados do sinan para apresentação\[outros dados sinan.xlsx]Plan2'!$A$17:$A$22</c:f>
              <c:strCache>
                <c:ptCount val="6"/>
                <c:pt idx="0">
                  <c:v>Ign/Branco</c:v>
                </c:pt>
                <c:pt idx="1">
                  <c:v>Branca</c:v>
                </c:pt>
                <c:pt idx="2">
                  <c:v>Preta</c:v>
                </c:pt>
                <c:pt idx="3">
                  <c:v>Amarela</c:v>
                </c:pt>
                <c:pt idx="4">
                  <c:v>Parda</c:v>
                </c:pt>
                <c:pt idx="5">
                  <c:v>Indigena</c:v>
                </c:pt>
              </c:strCache>
            </c:strRef>
          </c:cat>
          <c:val>
            <c:numRef>
              <c:f>'Z:\APAV\OFICINA QUALIFICAÇÃO MACRO REGIONAL 2017\Dados do sinan para apresentação\[outros dados sinan.xlsx]Plan2'!$C$17:$C$22</c:f>
              <c:numCache>
                <c:formatCode>General</c:formatCode>
                <c:ptCount val="6"/>
                <c:pt idx="0">
                  <c:v>5671</c:v>
                </c:pt>
                <c:pt idx="1">
                  <c:v>5889</c:v>
                </c:pt>
                <c:pt idx="2">
                  <c:v>2995</c:v>
                </c:pt>
                <c:pt idx="3">
                  <c:v>135</c:v>
                </c:pt>
                <c:pt idx="4">
                  <c:v>6233</c:v>
                </c:pt>
                <c:pt idx="5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03616"/>
        <c:axId val="120705408"/>
      </c:barChart>
      <c:catAx>
        <c:axId val="120703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705408"/>
        <c:crosses val="autoZero"/>
        <c:auto val="1"/>
        <c:lblAlgn val="ctr"/>
        <c:lblOffset val="100"/>
        <c:noMultiLvlLbl val="0"/>
      </c:catAx>
      <c:valAx>
        <c:axId val="12070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7036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escolaridade!$B$5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57%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2259321090706751E-3"/>
                  <c:y val="2.0887728459530092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0,2%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40644038294168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3,6%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581524763494756E-2"/>
                  <c:y val="6.3822877450127333E-17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2,5%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/>
                      <a:t>4,3%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400"/>
                      <a:t>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6777963272120324E-3"/>
                  <c:y val="-6.3822877450127333E-17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400"/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40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escolaridade!$A$6:$A$16</c:f>
              <c:strCache>
                <c:ptCount val="11"/>
                <c:pt idx="0">
                  <c:v>Ign/Branco</c:v>
                </c:pt>
                <c:pt idx="1">
                  <c:v>Analfabeto</c:v>
                </c:pt>
                <c:pt idx="2">
                  <c:v>1ª a 4ª série incompleta do EF</c:v>
                </c:pt>
                <c:pt idx="3">
                  <c:v>4ª série completa do EF</c:v>
                </c:pt>
                <c:pt idx="4">
                  <c:v>5ª a 8ª série incompleta do EF</c:v>
                </c:pt>
                <c:pt idx="5">
                  <c:v>Ensino fundamental completo</c:v>
                </c:pt>
                <c:pt idx="6">
                  <c:v>Ensino médio incompleto</c:v>
                </c:pt>
                <c:pt idx="7">
                  <c:v>Ensino médio completo</c:v>
                </c:pt>
                <c:pt idx="8">
                  <c:v>Educação superior incompleta</c:v>
                </c:pt>
                <c:pt idx="9">
                  <c:v>Educação superior completa</c:v>
                </c:pt>
                <c:pt idx="10">
                  <c:v>Não se aplica</c:v>
                </c:pt>
              </c:strCache>
            </c:strRef>
          </c:cat>
          <c:val>
            <c:numRef>
              <c:f>escolaridade!$B$6:$B$16</c:f>
              <c:numCache>
                <c:formatCode>General</c:formatCode>
                <c:ptCount val="11"/>
                <c:pt idx="0">
                  <c:v>14918</c:v>
                </c:pt>
                <c:pt idx="1">
                  <c:v>70</c:v>
                </c:pt>
                <c:pt idx="2">
                  <c:v>926</c:v>
                </c:pt>
                <c:pt idx="3">
                  <c:v>511</c:v>
                </c:pt>
                <c:pt idx="4">
                  <c:v>1984</c:v>
                </c:pt>
                <c:pt idx="5">
                  <c:v>640</c:v>
                </c:pt>
                <c:pt idx="6">
                  <c:v>1107</c:v>
                </c:pt>
                <c:pt idx="7">
                  <c:v>1516</c:v>
                </c:pt>
                <c:pt idx="8">
                  <c:v>288</c:v>
                </c:pt>
                <c:pt idx="9">
                  <c:v>252</c:v>
                </c:pt>
                <c:pt idx="10">
                  <c:v>3525</c:v>
                </c:pt>
              </c:numCache>
            </c:numRef>
          </c:val>
        </c:ser>
        <c:ser>
          <c:idx val="1"/>
          <c:order val="1"/>
          <c:tx>
            <c:strRef>
              <c:f>escolaridade!$C$5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71130034600759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50%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2259321090706552E-3"/>
                  <c:y val="-1.7406440382941684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0,5%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807456872565387E-2"/>
                  <c:y val="-2.436929065328981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4,4%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119530742949521E-2"/>
                  <c:y val="1.639680399066139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2,6%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518642181413494E-3"/>
                  <c:y val="-3.4812880765883454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9,5%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059667044002144E-2"/>
                  <c:y val="2.573259055872100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3,5%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581524763494756E-2"/>
                  <c:y val="3.1331592689295175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581524763494833E-2"/>
                  <c:y val="6.9625761531766899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6777963272121104E-3"/>
                  <c:y val="1.0443864229765083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335559265442403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1,6%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3355592654424039E-2"/>
                  <c:y val="6.9625761531766899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12%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escolaridade!$A$6:$A$16</c:f>
              <c:strCache>
                <c:ptCount val="11"/>
                <c:pt idx="0">
                  <c:v>Ign/Branco</c:v>
                </c:pt>
                <c:pt idx="1">
                  <c:v>Analfabeto</c:v>
                </c:pt>
                <c:pt idx="2">
                  <c:v>1ª a 4ª série incompleta do EF</c:v>
                </c:pt>
                <c:pt idx="3">
                  <c:v>4ª série completa do EF</c:v>
                </c:pt>
                <c:pt idx="4">
                  <c:v>5ª a 8ª série incompleta do EF</c:v>
                </c:pt>
                <c:pt idx="5">
                  <c:v>Ensino fundamental completo</c:v>
                </c:pt>
                <c:pt idx="6">
                  <c:v>Ensino médio incompleto</c:v>
                </c:pt>
                <c:pt idx="7">
                  <c:v>Ensino médio completo</c:v>
                </c:pt>
                <c:pt idx="8">
                  <c:v>Educação superior incompleta</c:v>
                </c:pt>
                <c:pt idx="9">
                  <c:v>Educação superior completa</c:v>
                </c:pt>
                <c:pt idx="10">
                  <c:v>Não se aplica</c:v>
                </c:pt>
              </c:strCache>
            </c:strRef>
          </c:cat>
          <c:val>
            <c:numRef>
              <c:f>escolaridade!$C$6:$C$16</c:f>
              <c:numCache>
                <c:formatCode>General</c:formatCode>
                <c:ptCount val="11"/>
                <c:pt idx="0">
                  <c:v>10298</c:v>
                </c:pt>
                <c:pt idx="1">
                  <c:v>99</c:v>
                </c:pt>
                <c:pt idx="2">
                  <c:v>931</c:v>
                </c:pt>
                <c:pt idx="3">
                  <c:v>554</c:v>
                </c:pt>
                <c:pt idx="4">
                  <c:v>2007</c:v>
                </c:pt>
                <c:pt idx="5">
                  <c:v>737</c:v>
                </c:pt>
                <c:pt idx="6">
                  <c:v>1271</c:v>
                </c:pt>
                <c:pt idx="7">
                  <c:v>1811</c:v>
                </c:pt>
                <c:pt idx="8">
                  <c:v>416</c:v>
                </c:pt>
                <c:pt idx="9">
                  <c:v>346</c:v>
                </c:pt>
                <c:pt idx="10">
                  <c:v>2512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843648"/>
        <c:axId val="123475072"/>
      </c:barChart>
      <c:catAx>
        <c:axId val="12084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3475072"/>
        <c:crosses val="autoZero"/>
        <c:auto val="1"/>
        <c:lblAlgn val="ctr"/>
        <c:lblOffset val="100"/>
        <c:noMultiLvlLbl val="0"/>
      </c:catAx>
      <c:valAx>
        <c:axId val="123475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08436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'Situação Conjugal'!$B$4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7,4%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'Situação Conjugal'!$A$5:$A$10</c:f>
              <c:strCache>
                <c:ptCount val="6"/>
                <c:pt idx="0">
                  <c:v>Ignorado,Branco</c:v>
                </c:pt>
                <c:pt idx="1">
                  <c:v>Solteiro</c:v>
                </c:pt>
                <c:pt idx="2">
                  <c:v>Casado/União Consensual</c:v>
                </c:pt>
                <c:pt idx="3">
                  <c:v>Viúvo</c:v>
                </c:pt>
                <c:pt idx="4">
                  <c:v>Separado</c:v>
                </c:pt>
                <c:pt idx="5">
                  <c:v>Nao se Aplica</c:v>
                </c:pt>
              </c:strCache>
            </c:strRef>
          </c:cat>
          <c:val>
            <c:numRef>
              <c:f>'Situação Conjugal'!$B$5:$B$10</c:f>
              <c:numCache>
                <c:formatCode>General</c:formatCode>
                <c:ptCount val="6"/>
                <c:pt idx="0">
                  <c:v>10789</c:v>
                </c:pt>
                <c:pt idx="1">
                  <c:v>6641</c:v>
                </c:pt>
                <c:pt idx="2">
                  <c:v>3013</c:v>
                </c:pt>
                <c:pt idx="3">
                  <c:v>276</c:v>
                </c:pt>
                <c:pt idx="4">
                  <c:v>523</c:v>
                </c:pt>
                <c:pt idx="5">
                  <c:v>4495</c:v>
                </c:pt>
              </c:numCache>
            </c:numRef>
          </c:val>
        </c:ser>
        <c:ser>
          <c:idx val="1"/>
          <c:order val="1"/>
          <c:tx>
            <c:strRef>
              <c:f>'Situação Conjugal'!$C$4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25E-2"/>
                  <c:y val="9.1012514220704908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9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54E-2"/>
                  <c:y val="4.5506257110352714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559055118112E-2"/>
                  <c:y val="3.185437997724689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6,3%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'Situação Conjugal'!$A$5:$A$10</c:f>
              <c:strCache>
                <c:ptCount val="6"/>
                <c:pt idx="0">
                  <c:v>Ignorado,Branco</c:v>
                </c:pt>
                <c:pt idx="1">
                  <c:v>Solteiro</c:v>
                </c:pt>
                <c:pt idx="2">
                  <c:v>Casado/União Consensual</c:v>
                </c:pt>
                <c:pt idx="3">
                  <c:v>Viúvo</c:v>
                </c:pt>
                <c:pt idx="4">
                  <c:v>Separado</c:v>
                </c:pt>
                <c:pt idx="5">
                  <c:v>Nao se Aplica</c:v>
                </c:pt>
              </c:strCache>
            </c:strRef>
          </c:cat>
          <c:val>
            <c:numRef>
              <c:f>'Situação Conjugal'!$C$5:$C$10</c:f>
              <c:numCache>
                <c:formatCode>General</c:formatCode>
                <c:ptCount val="6"/>
                <c:pt idx="0">
                  <c:v>5926</c:v>
                </c:pt>
                <c:pt idx="1">
                  <c:v>7165</c:v>
                </c:pt>
                <c:pt idx="2">
                  <c:v>3421</c:v>
                </c:pt>
                <c:pt idx="3">
                  <c:v>347</c:v>
                </c:pt>
                <c:pt idx="4">
                  <c:v>691</c:v>
                </c:pt>
                <c:pt idx="5">
                  <c:v>3432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836288"/>
        <c:axId val="123837824"/>
      </c:barChart>
      <c:catAx>
        <c:axId val="123836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3837824"/>
        <c:crosses val="autoZero"/>
        <c:auto val="1"/>
        <c:lblAlgn val="ctr"/>
        <c:lblOffset val="100"/>
        <c:noMultiLvlLbl val="0"/>
      </c:catAx>
      <c:valAx>
        <c:axId val="12383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38362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90507436570429"/>
          <c:y val="7.4548702245552642E-2"/>
          <c:w val="0.7350269028871391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'Def transt'!$H$5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'Def transt'!$G$6:$G$8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'Def transt'!$H$6:$H$8</c:f>
              <c:numCache>
                <c:formatCode>General</c:formatCode>
                <c:ptCount val="3"/>
                <c:pt idx="0">
                  <c:v>14556</c:v>
                </c:pt>
                <c:pt idx="1">
                  <c:v>995</c:v>
                </c:pt>
                <c:pt idx="2">
                  <c:v>10181</c:v>
                </c:pt>
              </c:numCache>
            </c:numRef>
          </c:val>
        </c:ser>
        <c:ser>
          <c:idx val="1"/>
          <c:order val="1"/>
          <c:tx>
            <c:strRef>
              <c:f>'Def transt'!$I$5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'Def transt'!$G$6:$G$8</c:f>
              <c:strCache>
                <c:ptCount val="3"/>
                <c:pt idx="0">
                  <c:v>Ign/Branco</c:v>
                </c:pt>
                <c:pt idx="1">
                  <c:v>Sim</c:v>
                </c:pt>
                <c:pt idx="2">
                  <c:v>Não</c:v>
                </c:pt>
              </c:strCache>
            </c:strRef>
          </c:cat>
          <c:val>
            <c:numRef>
              <c:f>'Def transt'!$I$6:$I$8</c:f>
              <c:numCache>
                <c:formatCode>General</c:formatCode>
                <c:ptCount val="3"/>
                <c:pt idx="0">
                  <c:v>8699</c:v>
                </c:pt>
                <c:pt idx="1">
                  <c:v>1257</c:v>
                </c:pt>
                <c:pt idx="2">
                  <c:v>11026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895168"/>
        <c:axId val="123913344"/>
      </c:barChart>
      <c:catAx>
        <c:axId val="123895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123913344"/>
        <c:crosses val="autoZero"/>
        <c:auto val="1"/>
        <c:lblAlgn val="ctr"/>
        <c:lblOffset val="100"/>
        <c:noMultiLvlLbl val="0"/>
      </c:catAx>
      <c:valAx>
        <c:axId val="12391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38951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23840769903711"/>
          <c:y val="3.7511665208515642E-2"/>
          <c:w val="0.78778470137275958"/>
          <c:h val="0.60567621755614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'tipo de violência'!$B$4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1,6%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7961504811898543E-3"/>
                  <c:y val="1.167744646730073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400"/>
                      <a:t>0</a:t>
                    </a:r>
                    <a:r>
                      <a:rPr lang="en-US"/>
                      <a:t>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'tipo de violência'!$A$5:$A$13</c:f>
              <c:strCache>
                <c:ptCount val="9"/>
                <c:pt idx="0">
                  <c:v>Física</c:v>
                </c:pt>
                <c:pt idx="1">
                  <c:v> Psico/moral</c:v>
                </c:pt>
                <c:pt idx="2">
                  <c:v>Outra Violência</c:v>
                </c:pt>
                <c:pt idx="3">
                  <c:v>Negli/Aband</c:v>
                </c:pt>
                <c:pt idx="4">
                  <c:v> Sexual</c:v>
                </c:pt>
                <c:pt idx="5">
                  <c:v>Lesao auto provoc</c:v>
                </c:pt>
                <c:pt idx="6">
                  <c:v> Interv Legal</c:v>
                </c:pt>
                <c:pt idx="7">
                  <c:v> Tortura</c:v>
                </c:pt>
                <c:pt idx="8">
                  <c:v>Finan/Econo</c:v>
                </c:pt>
              </c:strCache>
            </c:strRef>
          </c:cat>
          <c:val>
            <c:numRef>
              <c:f>'tipo de violência'!$B$5:$B$13</c:f>
              <c:numCache>
                <c:formatCode>General</c:formatCode>
                <c:ptCount val="9"/>
                <c:pt idx="0">
                  <c:v>14002</c:v>
                </c:pt>
                <c:pt idx="1">
                  <c:v>6894</c:v>
                </c:pt>
                <c:pt idx="2">
                  <c:v>4273</c:v>
                </c:pt>
                <c:pt idx="3">
                  <c:v>4075</c:v>
                </c:pt>
                <c:pt idx="4">
                  <c:v>1924</c:v>
                </c:pt>
                <c:pt idx="5">
                  <c:v>1815</c:v>
                </c:pt>
                <c:pt idx="6">
                  <c:v>1439</c:v>
                </c:pt>
                <c:pt idx="7">
                  <c:v>352</c:v>
                </c:pt>
                <c:pt idx="8">
                  <c:v>230</c:v>
                </c:pt>
              </c:numCache>
            </c:numRef>
          </c:val>
        </c:ser>
        <c:ser>
          <c:idx val="1"/>
          <c:order val="1"/>
          <c:tx>
            <c:strRef>
              <c:f>'tipo de violência'!$C$4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573141486810718E-2"/>
                  <c:y val="1.156069364161856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4</a:t>
                    </a:r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923261390887735E-3"/>
                  <c:y val="1.156069364161856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5321960111427982E-3"/>
                  <c:y val="1.579426498216616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786570743405393E-2"/>
                  <c:y val="2.3121387283236993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8162729658793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7</a:t>
                    </a:r>
                    <a:r>
                      <a:rPr lang="en-US"/>
                      <a:t>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582733812949641E-2"/>
                  <c:y val="-1.156069364161856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7</a:t>
                    </a:r>
                    <a:r>
                      <a:rPr lang="en-US"/>
                      <a:t>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1942446043165523E-3"/>
                  <c:y val="1.156069364161863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0</a:t>
                    </a:r>
                    <a:r>
                      <a:rPr lang="en-US"/>
                      <a:t>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5923261390887735E-3"/>
                  <c:y val="1.156069364161856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58273381294964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'tipo de violência'!$A$5:$A$13</c:f>
              <c:strCache>
                <c:ptCount val="9"/>
                <c:pt idx="0">
                  <c:v>Física</c:v>
                </c:pt>
                <c:pt idx="1">
                  <c:v> Psico/moral</c:v>
                </c:pt>
                <c:pt idx="2">
                  <c:v>Outra Violência</c:v>
                </c:pt>
                <c:pt idx="3">
                  <c:v>Negli/Aband</c:v>
                </c:pt>
                <c:pt idx="4">
                  <c:v> Sexual</c:v>
                </c:pt>
                <c:pt idx="5">
                  <c:v>Lesao auto provoc</c:v>
                </c:pt>
                <c:pt idx="6">
                  <c:v> Interv Legal</c:v>
                </c:pt>
                <c:pt idx="7">
                  <c:v> Tortura</c:v>
                </c:pt>
                <c:pt idx="8">
                  <c:v>Finan/Econo</c:v>
                </c:pt>
              </c:strCache>
            </c:strRef>
          </c:cat>
          <c:val>
            <c:numRef>
              <c:f>'tipo de violência'!$C$5:$C$13</c:f>
              <c:numCache>
                <c:formatCode>General</c:formatCode>
                <c:ptCount val="9"/>
                <c:pt idx="0">
                  <c:v>13494</c:v>
                </c:pt>
                <c:pt idx="1">
                  <c:v>5407</c:v>
                </c:pt>
                <c:pt idx="2">
                  <c:v>1671</c:v>
                </c:pt>
                <c:pt idx="3">
                  <c:v>3116</c:v>
                </c:pt>
                <c:pt idx="4">
                  <c:v>2087</c:v>
                </c:pt>
                <c:pt idx="5">
                  <c:v>2131</c:v>
                </c:pt>
                <c:pt idx="6">
                  <c:v>43</c:v>
                </c:pt>
                <c:pt idx="7">
                  <c:v>316</c:v>
                </c:pt>
                <c:pt idx="8">
                  <c:v>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03232"/>
        <c:axId val="125904768"/>
      </c:barChart>
      <c:catAx>
        <c:axId val="125903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5904768"/>
        <c:crosses val="autoZero"/>
        <c:auto val="1"/>
        <c:lblAlgn val="ctr"/>
        <c:lblOffset val="100"/>
        <c:noMultiLvlLbl val="0"/>
      </c:catAx>
      <c:valAx>
        <c:axId val="125904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59032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'Local de ocorrência'!$B$4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9</a:t>
                    </a:r>
                    <a:r>
                      <a:rPr lang="en-US"/>
                      <a:t>3,3%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0</a:t>
                    </a:r>
                    <a:r>
                      <a:rPr lang="en-US"/>
                      <a:t>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'Local de ocorrência'!$A$5:$A$9</c:f>
              <c:strCache>
                <c:ptCount val="5"/>
                <c:pt idx="0">
                  <c:v>Residencia</c:v>
                </c:pt>
                <c:pt idx="1">
                  <c:v>Habitação Coletiva</c:v>
                </c:pt>
                <c:pt idx="2">
                  <c:v>Escola</c:v>
                </c:pt>
                <c:pt idx="3">
                  <c:v>Local de pratica esportiva</c:v>
                </c:pt>
                <c:pt idx="4">
                  <c:v>Bar ou Similar</c:v>
                </c:pt>
              </c:strCache>
            </c:strRef>
          </c:cat>
          <c:val>
            <c:numRef>
              <c:f>'Local de ocorrência'!$B$5:$B$9</c:f>
              <c:numCache>
                <c:formatCode>General</c:formatCode>
                <c:ptCount val="5"/>
                <c:pt idx="0">
                  <c:v>9872</c:v>
                </c:pt>
                <c:pt idx="1">
                  <c:v>108</c:v>
                </c:pt>
                <c:pt idx="2">
                  <c:v>285</c:v>
                </c:pt>
                <c:pt idx="3">
                  <c:v>49</c:v>
                </c:pt>
                <c:pt idx="4">
                  <c:v>266</c:v>
                </c:pt>
              </c:numCache>
            </c:numRef>
          </c:val>
        </c:ser>
        <c:ser>
          <c:idx val="1"/>
          <c:order val="1"/>
          <c:tx>
            <c:strRef>
              <c:f>'Local de ocorrência'!$C$4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018761726078782E-2"/>
                  <c:y val="1.3157894736842111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9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12507817385866E-2"/>
                  <c:y val="8.771929824561403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2</a:t>
                    </a:r>
                    <a:r>
                      <a:rPr lang="en-US"/>
                      <a:t>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5140712945591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0</a:t>
                    </a:r>
                    <a:r>
                      <a:rPr lang="en-US"/>
                      <a:t>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3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'Local de ocorrência'!$A$5:$A$9</c:f>
              <c:strCache>
                <c:ptCount val="5"/>
                <c:pt idx="0">
                  <c:v>Residencia</c:v>
                </c:pt>
                <c:pt idx="1">
                  <c:v>Habitação Coletiva</c:v>
                </c:pt>
                <c:pt idx="2">
                  <c:v>Escola</c:v>
                </c:pt>
                <c:pt idx="3">
                  <c:v>Local de pratica esportiva</c:v>
                </c:pt>
                <c:pt idx="4">
                  <c:v>Bar ou Similar</c:v>
                </c:pt>
              </c:strCache>
            </c:strRef>
          </c:cat>
          <c:val>
            <c:numRef>
              <c:f>'Local de ocorrência'!$C$5:$C$9</c:f>
              <c:numCache>
                <c:formatCode>General</c:formatCode>
                <c:ptCount val="5"/>
                <c:pt idx="0">
                  <c:v>10131</c:v>
                </c:pt>
                <c:pt idx="1">
                  <c:v>118</c:v>
                </c:pt>
                <c:pt idx="2">
                  <c:v>265</c:v>
                </c:pt>
                <c:pt idx="3">
                  <c:v>73</c:v>
                </c:pt>
                <c:pt idx="4">
                  <c:v>340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978112"/>
        <c:axId val="125979648"/>
      </c:barChart>
      <c:catAx>
        <c:axId val="125978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5979648"/>
        <c:crosses val="autoZero"/>
        <c:auto val="1"/>
        <c:lblAlgn val="ctr"/>
        <c:lblOffset val="100"/>
        <c:noMultiLvlLbl val="0"/>
      </c:catAx>
      <c:valAx>
        <c:axId val="125979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259781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0.8018</cdr:x>
      <cdr:y>0.30159</cdr:y>
    </cdr:from>
    <cdr:to>
      <cdr:x>0.83512</cdr:x>
      <cdr:y>0.39204</cdr:y>
    </cdr:to>
    <cdr:sp macro="" textlink="">
      <cdr:nvSpPr>
        <cdr:cNvPr id="3" name="Conector de seta reta 2"/>
        <cdr:cNvSpPr/>
      </cdr:nvSpPr>
      <cdr:spPr>
        <a:xfrm xmlns:a="http://schemas.openxmlformats.org/drawingml/2006/main">
          <a:off x="6408712" y="1368152"/>
          <a:ext cx="266328" cy="41034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0.58559</cdr:x>
      <cdr:y>0.31746</cdr:y>
    </cdr:from>
    <cdr:to>
      <cdr:x>0.62792</cdr:x>
      <cdr:y>0.43966</cdr:y>
    </cdr:to>
    <cdr:cxnSp macro="">
      <cdr:nvCxnSpPr>
        <cdr:cNvPr id="4" name="Conector de seta reta 3"/>
        <cdr:cNvCxnSpPr/>
      </cdr:nvCxnSpPr>
      <cdr:spPr>
        <a:xfrm xmlns:a="http://schemas.openxmlformats.org/drawingml/2006/main">
          <a:off x="4680520" y="1440160"/>
          <a:ext cx="338336" cy="55436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FAF11-FB49-4E85-A0BE-8274B75ADDE3}" type="datetimeFigureOut">
              <a:rPr lang="pt-BR" smtClean="0"/>
              <a:pPr/>
              <a:t>30/08/2017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B131C-B07F-4679-872C-A0C791335B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281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16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17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18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20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21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22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23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26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27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28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29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CC6C707-614D-4797-8548-4D4BDD0BAB22}" type="slidenum">
              <a:rPr lang="pt-BR" altLang="pt-BR" smtClean="0">
                <a:latin typeface="Arial" pitchFamily="34" charset="0"/>
              </a:rPr>
              <a:pPr eaLnBrk="1" hangingPunct="1">
                <a:defRPr/>
              </a:pPr>
              <a:t>14</a:t>
            </a:fld>
            <a:endParaRPr lang="pt-BR" altLang="pt-BR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259E0-B20D-4511-8BCF-18BC21B4481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4C09-C469-4CBE-8671-E9FC5B5F11C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7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1B930-A4BC-4253-94C7-F2495FBE058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4E9F5-705F-4019-A49A-230213FF471F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5513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1016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9223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1225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91051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5692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9638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628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9375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5316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65BFC-32CA-40DF-8FB3-9CCEBF42E6C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C300-7E2E-456D-B86A-4DA47F9D1D1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0457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684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5230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93267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44344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416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0322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6008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1074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CD8B52-7BC0-47F1-8BB1-50532DA59915}" type="datetime1">
              <a:rPr lang="en-US"/>
              <a:pPr>
                <a:defRPr/>
              </a:pPr>
              <a:t>8/30/2017</a:t>
            </a:fld>
            <a:endParaRPr lang="en-US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9B757A-3965-42B5-8874-39D8CA3D03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149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99CB3B-695F-4E1B-BA5B-73BB689FD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09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4625"/>
            <a:ext cx="8220075" cy="133985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87958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EA892C-DB14-4790-A7BB-33B44BDED0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32696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303FAB-9A19-418D-9864-B0E0F8BF504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478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B0C5F8-B01C-4781-BE1C-7FB3622FA0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453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3CC177-FF0F-461D-9B37-42A3B7227A0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6415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1C9D48-6932-4BE5-B354-AF2D8B4E1D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300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60DB69-CEA9-4607-B80D-3B8B368ED5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4767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CD8B52-7BC0-47F1-8BB1-50532DA59915}" type="datetime1">
              <a:rPr lang="en-US"/>
              <a:pPr>
                <a:defRPr/>
              </a:pPr>
              <a:t>8/30/2017</a:t>
            </a:fld>
            <a:endParaRPr lang="en-US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9B757A-3965-42B5-8874-39D8CA3D03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504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99CB3B-695F-4E1B-BA5B-73BB689FD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4443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EA892C-DB14-4790-A7BB-33B44BDED0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8475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303FAB-9A19-418D-9864-B0E0F8BF504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89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504545-A173-40A2-8F3F-DEEA2873A1F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E4A814-1943-4843-B916-7DDE997AB1C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0300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B0C5F8-B01C-4781-BE1C-7FB3622FA0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295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3CC177-FF0F-461D-9B37-42A3B7227A0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1315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1C9D48-6932-4BE5-B354-AF2D8B4E1D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3065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60DB69-CEA9-4607-B80D-3B8B368ED5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8703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CD8B52-7BC0-47F1-8BB1-50532DA59915}" type="datetime1">
              <a:rPr lang="en-US"/>
              <a:pPr>
                <a:defRPr/>
              </a:pPr>
              <a:t>8/30/2017</a:t>
            </a:fld>
            <a:endParaRPr lang="en-US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9B757A-3965-42B5-8874-39D8CA3D03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0022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99CB3B-695F-4E1B-BA5B-73BB689FD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8301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EA892C-DB14-4790-A7BB-33B44BDED0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6774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303FAB-9A19-418D-9864-B0E0F8BF504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8496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B0C5F8-B01C-4781-BE1C-7FB3622FA0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1487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3CC177-FF0F-461D-9B37-42A3B7227A0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33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8520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1C9D48-6932-4BE5-B354-AF2D8B4E1D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69473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60DB69-CEA9-4607-B80D-3B8B368ED5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1070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9084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9315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7234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1223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51653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0776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768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57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30128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48540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34546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0743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411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640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8882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3586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7486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2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8DFD38-B1C7-4600-871E-9AE5005D20BF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8/30/2017</a:t>
            </a:fld>
            <a:endParaRPr lang="en-US" dirty="0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rgbClr val="000000"/>
                </a:solidFill>
                <a:latin typeface="Times New Roman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35C666-7B3B-45D9-BC45-58F485CB05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7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1955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1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1EE14DB-66A6-4397-AE7D-93DD46A36792}" type="datetimeFigureOut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8/30/2017</a:t>
            </a:fld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C18A553-07D2-43EE-86F4-5E495827268B}" type="slidenum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5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0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1EE14DB-66A6-4397-AE7D-93DD46A36792}" type="datetimeFigureOut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8/30/2017</a:t>
            </a:fld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C18A553-07D2-43EE-86F4-5E495827268B}" type="slidenum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15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3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81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1EE14DB-66A6-4397-AE7D-93DD46A36792}" type="datetimeFigureOut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8/30/2017</a:t>
            </a:fld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C18A553-07D2-43EE-86F4-5E495827268B}" type="slidenum">
              <a:rPr lang="en-US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0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modelo-Maio20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>
            <a:spLocks noChangeArrowheads="1"/>
          </p:cNvSpPr>
          <p:nvPr userDrawn="1"/>
        </p:nvSpPr>
        <p:spPr bwMode="auto">
          <a:xfrm>
            <a:off x="152400" y="1196975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b="1" u="sng" smtClean="0">
                <a:solidFill>
                  <a:srgbClr val="2D2868"/>
                </a:solidFill>
                <a:latin typeface="Trebuchet MS" pitchFamily="34" charset="0"/>
              </a:rPr>
              <a:t>Texto texto texto texto texto texto:</a:t>
            </a:r>
            <a:endParaRPr lang="en-US" b="1" u="sng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539750" y="1844675"/>
            <a:ext cx="84518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textotextotextotexto textotextotextotexto texto texto textotexto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 textotextotextotextotextotextotextotextotextotextotextotexto texto texto textotextotextotexto.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endParaRPr lang="pt-BR" sz="2100" smtClean="0">
              <a:solidFill>
                <a:srgbClr val="2D2868"/>
              </a:solidFill>
              <a:latin typeface="Trebuchet MS" pitchFamily="34" charset="0"/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6C82A2"/>
              </a:buClr>
              <a:buFont typeface="Wingdings" pitchFamily="2" charset="2"/>
              <a:buChar char="§"/>
              <a:defRPr/>
            </a:pPr>
            <a:r>
              <a:rPr lang="pt-BR" sz="2100" smtClean="0">
                <a:solidFill>
                  <a:srgbClr val="2D2868"/>
                </a:solidFill>
                <a:latin typeface="Trebuchet MS" pitchFamily="34" charset="0"/>
              </a:rPr>
              <a:t> Textotextotextotexto textotextotextotexto texto texto textotexto textotextotextotexto textotextotextotexto texto textotextotexto textotextotextotexto texto texto textotexto textotextotextotexto textotextotextotextotextotextotextotextotextotextotextotexto textotextotextotexto.</a:t>
            </a:r>
            <a:endParaRPr lang="en-US" sz="2100" smtClean="0">
              <a:solidFill>
                <a:srgbClr val="2D2868"/>
              </a:solidFill>
              <a:latin typeface="Trebuchet MS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79388" y="188913"/>
            <a:ext cx="5905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300" b="1" smtClean="0">
                <a:solidFill>
                  <a:srgbClr val="2D2868"/>
                </a:solidFill>
                <a:latin typeface="Trebuchet MS" pitchFamily="34" charset="0"/>
              </a:rPr>
              <a:t>TÍTULO DA APRESENTAÇÃO TÍTULO DA APRESENTAÇÃO TÍTULO DA APRESENTAÇÃO TÍTULO DA APRESENTAÇÃO TÍTULO DA APRESENTAÇÃO</a:t>
            </a:r>
            <a:endParaRPr lang="en-US" sz="1300" b="1" smtClean="0">
              <a:solidFill>
                <a:srgbClr val="2D2868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42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27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28395-F90D-4808-8851-6080FBF815B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B14F6-ECA5-4F38-82B4-78DEF01682DF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17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77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99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22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537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80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496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07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62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05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6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42D8-B6C0-4648-B540-DA2DE38E78D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B2507-7D92-481B-8FF9-DF9A79AA5BC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823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67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54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197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86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66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952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2615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202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024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3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DBC42-DEEE-4454-A1C5-E0B07842E03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D5F7-4326-4CDF-840F-C8BB5B85A3A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6251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77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766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08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154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908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514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204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315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169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7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F15FC-03B0-472D-9316-06F84F07C81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77D16-024C-453A-8994-AA19ED32C10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0118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432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33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694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677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751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180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404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487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8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A9C0-43CA-4D62-88FD-AA2DADBC48A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09E8-F87A-459F-8D89-2450C44C4468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370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105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809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493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765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596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720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323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1562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101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6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70C1-A841-4C9F-9915-F4F15C4028F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F01A-47A7-4198-B7A1-336838EAC3B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9639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8020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7346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813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2794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7978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4208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2921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985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278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2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A45D5-7E29-4F01-AEA7-988C57BE564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A779C-0B66-41A2-B905-6B805BA442C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922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0793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497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195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6606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956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79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7494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392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2128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98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17E4-7183-4CBD-8090-952BF67CE86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FF813-2290-4AD6-BF12-0A75F1B9CE6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43934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9919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679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3C9A6-775E-436D-BA4C-EC24F3BA8D49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B342-1419-4527-83B1-FF75C5E89C1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7292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5088-6CD8-40DE-867D-B594E225E360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43D3-A908-4ECF-9CFC-80A1C5F09DD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30182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8B52-7BC0-47F1-8BB1-50532DA59915}" type="datetime1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8/30/2017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7FB55-5689-4050-93B0-8E9FC379CFDF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6714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770E-C38B-45F4-98F0-7D2C39DA6D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26BF-1637-4A7B-9D7A-63F8F6FA08F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2631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A4850-1486-449F-B69A-37AE11BB2DCF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7295-3A18-4036-B9D2-8E176287EDDF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823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AA6F-441F-404C-A5DE-B9C276B5A68D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E03-D781-4DC9-A270-DDCF524C228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0281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7E51-9C50-4A22-ADE5-065CD1DCF09E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A2886-4EDB-4D7A-8DED-C8AF3ABA81C3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56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FE6E9-1AAD-41E1-857B-BF0D2AB9D49C}" type="datetime1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8/30/2017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242AC-0C89-4B78-9BDF-D008F224C6F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2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54" Type="http://schemas.openxmlformats.org/officeDocument/2006/relationships/slideLayout" Target="../slideLayouts/slideLayout154.xml"/><Relationship Id="rId159" Type="http://schemas.openxmlformats.org/officeDocument/2006/relationships/slideLayout" Target="../slideLayouts/slideLayout159.xml"/><Relationship Id="rId170" Type="http://schemas.openxmlformats.org/officeDocument/2006/relationships/image" Target="../media/image1.jpeg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slideLayout" Target="../slideLayouts/slideLayout144.xml"/><Relationship Id="rId149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60" Type="http://schemas.openxmlformats.org/officeDocument/2006/relationships/slideLayout" Target="../slideLayouts/slideLayout160.xml"/><Relationship Id="rId165" Type="http://schemas.openxmlformats.org/officeDocument/2006/relationships/slideLayout" Target="../slideLayouts/slideLayout16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50" Type="http://schemas.openxmlformats.org/officeDocument/2006/relationships/slideLayout" Target="../slideLayouts/slideLayout150.xml"/><Relationship Id="rId155" Type="http://schemas.openxmlformats.org/officeDocument/2006/relationships/slideLayout" Target="../slideLayouts/slideLayout15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40" Type="http://schemas.openxmlformats.org/officeDocument/2006/relationships/slideLayout" Target="../slideLayouts/slideLayout140.xml"/><Relationship Id="rId145" Type="http://schemas.openxmlformats.org/officeDocument/2006/relationships/slideLayout" Target="../slideLayouts/slideLayout145.xml"/><Relationship Id="rId161" Type="http://schemas.openxmlformats.org/officeDocument/2006/relationships/slideLayout" Target="../slideLayouts/slideLayout161.xml"/><Relationship Id="rId166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148" Type="http://schemas.openxmlformats.org/officeDocument/2006/relationships/slideLayout" Target="../slideLayouts/slideLayout148.xml"/><Relationship Id="rId151" Type="http://schemas.openxmlformats.org/officeDocument/2006/relationships/slideLayout" Target="../slideLayouts/slideLayout151.xml"/><Relationship Id="rId156" Type="http://schemas.openxmlformats.org/officeDocument/2006/relationships/slideLayout" Target="../slideLayouts/slideLayout156.xml"/><Relationship Id="rId164" Type="http://schemas.openxmlformats.org/officeDocument/2006/relationships/slideLayout" Target="../slideLayouts/slideLayout164.xml"/><Relationship Id="rId16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146" Type="http://schemas.openxmlformats.org/officeDocument/2006/relationships/slideLayout" Target="../slideLayouts/slideLayout146.xml"/><Relationship Id="rId167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162" Type="http://schemas.openxmlformats.org/officeDocument/2006/relationships/slideLayout" Target="../slideLayouts/slideLayout16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157" Type="http://schemas.openxmlformats.org/officeDocument/2006/relationships/slideLayout" Target="../slideLayouts/slideLayout157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52" Type="http://schemas.openxmlformats.org/officeDocument/2006/relationships/slideLayout" Target="../slideLayouts/slideLayout15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Relationship Id="rId147" Type="http://schemas.openxmlformats.org/officeDocument/2006/relationships/slideLayout" Target="../slideLayouts/slideLayout147.xml"/><Relationship Id="rId168" Type="http://schemas.openxmlformats.org/officeDocument/2006/relationships/slideLayout" Target="../slideLayouts/slideLayout16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163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137" Type="http://schemas.openxmlformats.org/officeDocument/2006/relationships/slideLayout" Target="../slideLayouts/slideLayout137.xml"/><Relationship Id="rId158" Type="http://schemas.openxmlformats.org/officeDocument/2006/relationships/slideLayout" Target="../slideLayouts/slideLayout15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53" Type="http://schemas.openxmlformats.org/officeDocument/2006/relationships/slideLayout" Target="../slideLayouts/slideLayout1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003F8F-E10E-4866-917C-22ECC6B0820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B6D96E-6F57-4242-93ED-415FD2E913D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Imagem 7" descr="DEMAIS PÁGINAS.jpg"/>
          <p:cNvPicPr>
            <a:picLocks noChangeAspect="1"/>
          </p:cNvPicPr>
          <p:nvPr userDrawn="1"/>
        </p:nvPicPr>
        <p:blipFill>
          <a:blip r:embed="rId17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65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  <p:sldLayoutId id="2147483730" r:id="rId70"/>
    <p:sldLayoutId id="2147483731" r:id="rId71"/>
    <p:sldLayoutId id="2147483732" r:id="rId72"/>
    <p:sldLayoutId id="2147483733" r:id="rId73"/>
    <p:sldLayoutId id="2147483734" r:id="rId74"/>
    <p:sldLayoutId id="2147483735" r:id="rId75"/>
    <p:sldLayoutId id="2147483736" r:id="rId76"/>
    <p:sldLayoutId id="2147483737" r:id="rId77"/>
    <p:sldLayoutId id="2147483738" r:id="rId78"/>
    <p:sldLayoutId id="2147483739" r:id="rId79"/>
    <p:sldLayoutId id="2147483740" r:id="rId80"/>
    <p:sldLayoutId id="2147483741" r:id="rId81"/>
    <p:sldLayoutId id="2147483742" r:id="rId82"/>
    <p:sldLayoutId id="2147483743" r:id="rId83"/>
    <p:sldLayoutId id="2147483744" r:id="rId84"/>
    <p:sldLayoutId id="2147483745" r:id="rId85"/>
    <p:sldLayoutId id="2147483746" r:id="rId86"/>
    <p:sldLayoutId id="2147483747" r:id="rId87"/>
    <p:sldLayoutId id="2147483748" r:id="rId88"/>
    <p:sldLayoutId id="2147483749" r:id="rId89"/>
    <p:sldLayoutId id="2147483750" r:id="rId90"/>
    <p:sldLayoutId id="2147483751" r:id="rId91"/>
    <p:sldLayoutId id="2147483752" r:id="rId92"/>
    <p:sldLayoutId id="2147483753" r:id="rId93"/>
    <p:sldLayoutId id="2147483754" r:id="rId94"/>
    <p:sldLayoutId id="2147483755" r:id="rId95"/>
    <p:sldLayoutId id="2147483756" r:id="rId96"/>
    <p:sldLayoutId id="2147483757" r:id="rId97"/>
    <p:sldLayoutId id="2147483758" r:id="rId98"/>
    <p:sldLayoutId id="2147483759" r:id="rId99"/>
    <p:sldLayoutId id="2147483760" r:id="rId100"/>
    <p:sldLayoutId id="2147483761" r:id="rId101"/>
    <p:sldLayoutId id="2147483762" r:id="rId102"/>
    <p:sldLayoutId id="2147483763" r:id="rId103"/>
    <p:sldLayoutId id="2147483764" r:id="rId104"/>
    <p:sldLayoutId id="2147483765" r:id="rId105"/>
    <p:sldLayoutId id="2147483766" r:id="rId106"/>
    <p:sldLayoutId id="2147483767" r:id="rId107"/>
    <p:sldLayoutId id="2147483768" r:id="rId108"/>
    <p:sldLayoutId id="2147483769" r:id="rId109"/>
    <p:sldLayoutId id="2147483770" r:id="rId110"/>
    <p:sldLayoutId id="2147483771" r:id="rId111"/>
    <p:sldLayoutId id="2147483772" r:id="rId112"/>
    <p:sldLayoutId id="2147483773" r:id="rId113"/>
    <p:sldLayoutId id="2147483774" r:id="rId114"/>
    <p:sldLayoutId id="2147483775" r:id="rId115"/>
    <p:sldLayoutId id="2147483776" r:id="rId116"/>
    <p:sldLayoutId id="2147483777" r:id="rId117"/>
    <p:sldLayoutId id="2147483778" r:id="rId118"/>
    <p:sldLayoutId id="2147483779" r:id="rId119"/>
    <p:sldLayoutId id="2147483780" r:id="rId120"/>
    <p:sldLayoutId id="2147483781" r:id="rId121"/>
    <p:sldLayoutId id="2147483782" r:id="rId122"/>
    <p:sldLayoutId id="2147483783" r:id="rId123"/>
    <p:sldLayoutId id="2147483784" r:id="rId124"/>
    <p:sldLayoutId id="2147483785" r:id="rId125"/>
    <p:sldLayoutId id="2147483786" r:id="rId126"/>
    <p:sldLayoutId id="2147483787" r:id="rId127"/>
    <p:sldLayoutId id="2147483788" r:id="rId128"/>
    <p:sldLayoutId id="2147483789" r:id="rId129"/>
    <p:sldLayoutId id="2147483790" r:id="rId130"/>
    <p:sldLayoutId id="2147483791" r:id="rId131"/>
    <p:sldLayoutId id="2147483792" r:id="rId132"/>
    <p:sldLayoutId id="2147483793" r:id="rId133"/>
    <p:sldLayoutId id="2147483794" r:id="rId134"/>
    <p:sldLayoutId id="2147483795" r:id="rId135"/>
    <p:sldLayoutId id="2147483796" r:id="rId136"/>
    <p:sldLayoutId id="2147483797" r:id="rId137"/>
    <p:sldLayoutId id="2147483798" r:id="rId138"/>
    <p:sldLayoutId id="2147483799" r:id="rId139"/>
    <p:sldLayoutId id="2147483800" r:id="rId140"/>
    <p:sldLayoutId id="2147483801" r:id="rId141"/>
    <p:sldLayoutId id="2147483802" r:id="rId142"/>
    <p:sldLayoutId id="2147483803" r:id="rId143"/>
    <p:sldLayoutId id="2147483804" r:id="rId144"/>
    <p:sldLayoutId id="2147483805" r:id="rId145"/>
    <p:sldLayoutId id="2147483806" r:id="rId146"/>
    <p:sldLayoutId id="2147483807" r:id="rId147"/>
    <p:sldLayoutId id="2147483808" r:id="rId148"/>
    <p:sldLayoutId id="2147483809" r:id="rId149"/>
    <p:sldLayoutId id="2147483810" r:id="rId150"/>
    <p:sldLayoutId id="2147483811" r:id="rId151"/>
    <p:sldLayoutId id="2147483812" r:id="rId152"/>
    <p:sldLayoutId id="2147483813" r:id="rId153"/>
    <p:sldLayoutId id="2147483814" r:id="rId154"/>
    <p:sldLayoutId id="2147483815" r:id="rId155"/>
    <p:sldLayoutId id="2147483816" r:id="rId156"/>
    <p:sldLayoutId id="2147483817" r:id="rId157"/>
    <p:sldLayoutId id="2147483818" r:id="rId158"/>
    <p:sldLayoutId id="2147483819" r:id="rId159"/>
    <p:sldLayoutId id="2147483820" r:id="rId160"/>
    <p:sldLayoutId id="2147483821" r:id="rId161"/>
    <p:sldLayoutId id="2147483822" r:id="rId162"/>
    <p:sldLayoutId id="2147483823" r:id="rId163"/>
    <p:sldLayoutId id="2147483824" r:id="rId164"/>
    <p:sldLayoutId id="2147483825" r:id="rId165"/>
    <p:sldLayoutId id="2147483826" r:id="rId166"/>
    <p:sldLayoutId id="2147483827" r:id="rId167"/>
    <p:sldLayoutId id="2147483828" r:id="rId16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apav@saude.rj.gov.br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 descr="PRIMEIRA PÁGIN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" b="394"/>
          <a:stretch>
            <a:fillRect/>
          </a:stretch>
        </p:blipFill>
        <p:spPr bwMode="auto">
          <a:xfrm>
            <a:off x="-36513" y="-52388"/>
            <a:ext cx="9228138" cy="708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763688" y="676524"/>
            <a:ext cx="7380312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por faixa etária/ano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N= 2015=</a:t>
            </a:r>
            <a:r>
              <a:rPr lang="en-US" sz="1400" dirty="0" smtClean="0"/>
              <a:t>25736; N 2016=20981</a:t>
            </a:r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031072402"/>
              </p:ext>
            </p:extLst>
          </p:nvPr>
        </p:nvGraphicFramePr>
        <p:xfrm>
          <a:off x="611560" y="1628800"/>
          <a:ext cx="806489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83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19671" y="638513"/>
            <a:ext cx="7498461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cor/ano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136757"/>
              </p:ext>
            </p:extLst>
          </p:nvPr>
        </p:nvGraphicFramePr>
        <p:xfrm>
          <a:off x="827584" y="1196752"/>
          <a:ext cx="7560840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94248"/>
            <a:ext cx="7452320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escolaridade - 2015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4241149604"/>
              </p:ext>
            </p:extLst>
          </p:nvPr>
        </p:nvGraphicFramePr>
        <p:xfrm>
          <a:off x="755576" y="1484784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Conector de seta reta 7"/>
          <p:cNvCxnSpPr/>
          <p:nvPr/>
        </p:nvCxnSpPr>
        <p:spPr>
          <a:xfrm>
            <a:off x="3635896" y="2852936"/>
            <a:ext cx="338336" cy="554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720023"/>
            <a:ext cx="7452320" cy="58477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situação conjugal/ano - 2015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323528" y="1700808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720023"/>
            <a:ext cx="7452320" cy="58477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presença de deficiência/transtorno na vítima/ano - 2015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1187624" y="1700808"/>
          <a:ext cx="655272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6804" y="2996952"/>
            <a:ext cx="7957196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DADOS DA VIOLÊNCIA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9788"/>
            <a:ext cx="20653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19672" y="692696"/>
            <a:ext cx="7524328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tipos de violência- 2015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0" y="1412776"/>
          <a:ext cx="9144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19672" y="711761"/>
            <a:ext cx="7524328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interpessoal/autoprovocada/ano segundo local de ocorrência/ano- 2015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 </a:t>
            </a:r>
          </a:p>
          <a:p>
            <a:r>
              <a:rPr lang="pt-BR" sz="1400" dirty="0" smtClean="0"/>
              <a:t> Fonte: SinanNet</a:t>
            </a:r>
          </a:p>
          <a:p>
            <a:r>
              <a:rPr lang="pt-BR" sz="1400" dirty="0" smtClean="0"/>
              <a:t>N2015= 10580; N2016=10927</a:t>
            </a:r>
            <a:endParaRPr lang="pt-BR" sz="1400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971600" y="1700808"/>
          <a:ext cx="7128791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92696"/>
            <a:ext cx="7452320" cy="60782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reincidência/ano - 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683568" y="1484784"/>
          <a:ext cx="7560840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6804" y="2996952"/>
            <a:ext cx="7957196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</a:rPr>
              <a:t>DADOS DO PROVÁVEL AUTOR DA VIOLÊNCIA</a:t>
            </a: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9788"/>
            <a:ext cx="20653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0903" y="2060848"/>
            <a:ext cx="8291264" cy="8640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pt-BR" sz="2400" b="1" kern="0" dirty="0">
                <a:solidFill>
                  <a:schemeClr val="tx1"/>
                </a:solidFill>
              </a:rPr>
              <a:t>DIVISÃO DE </a:t>
            </a:r>
            <a:r>
              <a:rPr lang="pt-BR" sz="2400" b="1" kern="0" dirty="0" smtClean="0">
                <a:solidFill>
                  <a:schemeClr val="tx1"/>
                </a:solidFill>
              </a:rPr>
              <a:t>VIGILÂNCIA  </a:t>
            </a:r>
            <a:r>
              <a:rPr lang="pt-BR" sz="2400" b="1" kern="0" dirty="0">
                <a:solidFill>
                  <a:schemeClr val="tx1"/>
                </a:solidFill>
              </a:rPr>
              <a:t>DAS DOENÇAS E AGRAVOS NÃO TRANSMISSÍVIES E PROMOÇÃO DA SAUDE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3212976"/>
            <a:ext cx="8229600" cy="4525963"/>
          </a:xfrm>
        </p:spPr>
        <p:txBody>
          <a:bodyPr/>
          <a:lstStyle/>
          <a:p>
            <a:r>
              <a:rPr lang="pt-BR" dirty="0" smtClean="0"/>
              <a:t>Área Técnica de Notificação e Prevenção de Violências e Acidentes</a:t>
            </a: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251520" y="980728"/>
            <a:ext cx="8712968" cy="9361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 smtClean="0">
                <a:solidFill>
                  <a:schemeClr val="tx1"/>
                </a:solidFill>
              </a:rPr>
              <a:t>SUPERINTENDÊNCIA DE VIGILÂNCIA EPIDEMIOLÓGICA E AMBIENTAL</a:t>
            </a:r>
            <a:endParaRPr lang="pt-BR" sz="24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835696" y="692696"/>
            <a:ext cx="7308304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número de envolvidos/ano - 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 Fonte: SinanNet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539552" y="1772816"/>
          <a:ext cx="7704856" cy="3744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69264"/>
            <a:ext cx="7452320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sexo do agressor /ano - 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 Fonte: SinanNet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755576" y="1700808"/>
          <a:ext cx="73448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19672" y="684102"/>
            <a:ext cx="7524328" cy="5847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vínculo com agressor/ano - 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5536" y="6597352"/>
            <a:ext cx="1800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SinanNet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23728" y="1340768"/>
          <a:ext cx="5112567" cy="5327904"/>
        </p:xfrm>
        <a:graphic>
          <a:graphicData uri="http://schemas.openxmlformats.org/drawingml/2006/table">
            <a:tbl>
              <a:tblPr/>
              <a:tblGrid>
                <a:gridCol w="1915131"/>
                <a:gridCol w="799359"/>
                <a:gridCol w="799359"/>
                <a:gridCol w="799359"/>
                <a:gridCol w="799359"/>
              </a:tblGrid>
              <a:tr h="270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Vínculo com agressor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2016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Mãe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3049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18,7%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2529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Cônjuge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2602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2929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17,6%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Amigos/Conhec.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1973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1990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Pai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1879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11,5%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1730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10,4%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Desconhecido(a)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1642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1568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9,4%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Ex-Cônjuge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1264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1514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Irmão(a)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523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534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Filho(a)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482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3,3%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Namorado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547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Ex-Namorado(a)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338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392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2,3%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Padrasto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304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366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Pessoa com Rel. </a:t>
                      </a:r>
                      <a:r>
                        <a:rPr lang="pt-BR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Inst.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113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114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Cuidador(a)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85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Policial Ag.Lei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Madrasta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Patrão/Chefe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0,2%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Outros Vínculos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1431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9%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1535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9,2%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0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16285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pt-B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16600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pt-B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79601"/>
            <a:ext cx="7452320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segundo uso de álcool pelo agressor/ano-  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-252536" y="1628800"/>
          <a:ext cx="7848872" cy="4265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8" descr="CONASEMS"/>
          <p:cNvSpPr>
            <a:spLocks noChangeAspect="1" noChangeArrowheads="1"/>
          </p:cNvSpPr>
          <p:nvPr/>
        </p:nvSpPr>
        <p:spPr bwMode="auto">
          <a:xfrm>
            <a:off x="144463" y="688975"/>
            <a:ext cx="1389062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395536" y="620688"/>
            <a:ext cx="87484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Para concluir: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44596" y="1196752"/>
            <a:ext cx="8099812" cy="58326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Queda no número de notificações de 2015 para 2016.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u="sng" dirty="0" smtClean="0">
                <a:latin typeface="Arial" pitchFamily="34" charset="0"/>
                <a:cs typeface="Arial" pitchFamily="34" charset="0"/>
              </a:rPr>
              <a:t>Melhora  na qualidade da informação de 2016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 redução no percentual de ignorado/em branco em dados como  escolaridade,  situação conjugal, deficiência/transtorno, reincidência da violência, número de envolvidos, sexo do agressor, uso de álcool pelo agressor.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Incremento das notificações de sexo feminino: </a:t>
            </a: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63% em 2015 para 74% em 2016* 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Faixa etária de </a:t>
            </a: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 a 39 anos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como maior percentual ( cerca de 40%), seguida de adolescentes (tradicionalmente varia 20% a 23%). Destaque para aumento em 2015 e 2016  para os casos com idade e superior a 40 anos * em relação a crianças 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Maior percentual de solteiros (29,5%)  e de  pessoas que se declararam pardas (36,5%).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Prevalência da </a:t>
            </a: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violência física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(aumenta o percentual em 2016, com 47%.)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Maior parte de </a:t>
            </a: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agressores do sexo masculino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(36% em 2015 e 48% em 2016)*.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Os agressores principais relatados foram a mãe, o cônjuge,amigos/conhecidos</a:t>
            </a:r>
            <a:r>
              <a:rPr lang="pt-BR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Em 2016 o percentual de relatos de cônjuge como agressor  supera o dos relatos de mãe*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Local de ocorrência:a </a:t>
            </a: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residência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, em mais de 90%.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1/4 das situações de  da violência já ocorreram ao menos uma outra vez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 Indicam tendência a violência de gênero nas notificações.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pt-BR" sz="16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pt-BR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pt-BR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pt-BR" altLang="pt-B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0674050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6804" y="2996952"/>
            <a:ext cx="7957196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DADOS DE MORTALIDADE</a:t>
            </a: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80416" y="6093296"/>
            <a:ext cx="35915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N= 77346 </a:t>
            </a:r>
          </a:p>
          <a:p>
            <a:r>
              <a:rPr lang="pt-BR" sz="1400" dirty="0" smtClean="0"/>
              <a:t> Fonte: </a:t>
            </a:r>
            <a:r>
              <a:rPr lang="pt-BR" sz="1400" dirty="0" err="1" smtClean="0"/>
              <a:t>SinanNet</a:t>
            </a:r>
            <a:r>
              <a:rPr lang="pt-BR" sz="1400" dirty="0" smtClean="0"/>
              <a:t>(versão de ficha anterior a 2015)</a:t>
            </a:r>
          </a:p>
          <a:p>
            <a:endParaRPr lang="pt-BR" sz="1400" dirty="0" smtClean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259634" y="1772816"/>
          <a:ext cx="6624735" cy="3168352"/>
        </p:xfrm>
        <a:graphic>
          <a:graphicData uri="http://schemas.openxmlformats.org/drawingml/2006/table">
            <a:tbl>
              <a:tblPr/>
              <a:tblGrid>
                <a:gridCol w="1338218"/>
                <a:gridCol w="1642359"/>
                <a:gridCol w="2305940"/>
                <a:gridCol w="1338218"/>
              </a:tblGrid>
              <a:tr h="396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Ano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 Óbitos 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 notificações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2009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5774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10009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0,8%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2012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101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13784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118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18455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0,6%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27308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0,1%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409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77346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0,5%</a:t>
                      </a:r>
                      <a:endParaRPr lang="pt-B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3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07704" y="646749"/>
            <a:ext cx="7236296" cy="89255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chemeClr val="tx1"/>
                </a:solidFill>
              </a:rPr>
              <a:t>Número óbitos/ano nas  notificações de violência interpessoal/autoprovocada- 2009 a 2013- RJ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80416" y="6093296"/>
            <a:ext cx="35915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SISTEMA DE INFORMAÇÕES SOBRE MORTALIDADE - SIM /SVS/SES-RJ</a:t>
            </a:r>
          </a:p>
          <a:p>
            <a:r>
              <a:rPr lang="pt-BR" sz="1400" dirty="0" smtClean="0"/>
              <a:t>BASE ATUALIZADA EM 17/08/2017</a:t>
            </a:r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sz="1400" dirty="0" smtClean="0"/>
          </a:p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35696" y="658441"/>
            <a:ext cx="7308304" cy="64633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chemeClr val="tx1"/>
                </a:solidFill>
              </a:rPr>
              <a:t>Número de óbitos por Homicídios por faixa etária/ Sexo- Estado do RJ- 2015 e 2016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827583" y="1556794"/>
          <a:ext cx="6552728" cy="4104458"/>
        </p:xfrm>
        <a:graphic>
          <a:graphicData uri="http://schemas.openxmlformats.org/drawingml/2006/table">
            <a:tbl>
              <a:tblPr/>
              <a:tblGrid>
                <a:gridCol w="1503062"/>
                <a:gridCol w="1070673"/>
                <a:gridCol w="1544240"/>
                <a:gridCol w="972872"/>
                <a:gridCol w="1461881"/>
              </a:tblGrid>
              <a:tr h="25336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Faixa etária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F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F 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01a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01-04a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05-09a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10-14a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15-19a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20-29a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30-39a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40-49a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50-59a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60-69a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70-79a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86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 e+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0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533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80416" y="6093296"/>
            <a:ext cx="35915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SISTEMA DE INFORMAÇÕES SOBRE MORTALIDADE - SIM /SVS/SES-RJ</a:t>
            </a:r>
          </a:p>
          <a:p>
            <a:r>
              <a:rPr lang="pt-BR" sz="1400" dirty="0" smtClean="0"/>
              <a:t>BASE ATUALIZADA EM 17/08/2017</a:t>
            </a:r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sz="1400" dirty="0" smtClean="0"/>
          </a:p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35696" y="655385"/>
            <a:ext cx="7308304" cy="64633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chemeClr val="tx1"/>
                </a:solidFill>
              </a:rPr>
              <a:t>Número de óbitos por suicídios por faixa etária/ Sexo- Estado do RJ- 2015 e 2016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43605" y="1484782"/>
          <a:ext cx="6624738" cy="3960442"/>
        </p:xfrm>
        <a:graphic>
          <a:graphicData uri="http://schemas.openxmlformats.org/drawingml/2006/table">
            <a:tbl>
              <a:tblPr/>
              <a:tblGrid>
                <a:gridCol w="1519579"/>
                <a:gridCol w="1082439"/>
                <a:gridCol w="1561210"/>
                <a:gridCol w="983564"/>
                <a:gridCol w="1477946"/>
              </a:tblGrid>
              <a:tr h="30701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Faixa etária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F2015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F 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10-14a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15-19a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20-29a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30-39a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40-49a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50-59a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60-69a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70-79a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 e+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23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80416" y="6093296"/>
            <a:ext cx="35915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SISTEMA DE INFORMAÇÕES SOBRE MORTALIDADE - SIM /SVS/SES-RJ</a:t>
            </a:r>
          </a:p>
          <a:p>
            <a:r>
              <a:rPr lang="pt-BR" sz="1400" dirty="0" smtClean="0"/>
              <a:t>BASE ATUALIZADA EM 17/08/2017</a:t>
            </a:r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sz="1400" dirty="0" smtClean="0"/>
          </a:p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63688" y="676257"/>
            <a:ext cx="7380312" cy="64633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chemeClr val="tx1"/>
                </a:solidFill>
              </a:rPr>
              <a:t>Número de óbitos por intervenção legal por faixa etária/ Sexo- Estado do RJ- 2015 e 2016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4" y="1484784"/>
          <a:ext cx="6768750" cy="4032454"/>
        </p:xfrm>
        <a:graphic>
          <a:graphicData uri="http://schemas.openxmlformats.org/drawingml/2006/table">
            <a:tbl>
              <a:tblPr/>
              <a:tblGrid>
                <a:gridCol w="1353750"/>
                <a:gridCol w="1353750"/>
                <a:gridCol w="1353750"/>
                <a:gridCol w="1353750"/>
                <a:gridCol w="1353750"/>
              </a:tblGrid>
              <a:tr h="31259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Faixa etária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M 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Sexo F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Sexo F2016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2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10-14a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15-19a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20-29a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30-39a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40-49a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50-59a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60-69a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70-79a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 e+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822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957196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VIVA SINAN – Resultados</a:t>
            </a:r>
            <a:b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Rio de Janeiro </a:t>
            </a:r>
            <a:b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2015-2016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9788"/>
            <a:ext cx="20653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067944" y="6237312"/>
            <a:ext cx="507605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SinanNet( base atualizada em 19/04/2017)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1412776"/>
            <a:ext cx="7920880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i="1" dirty="0" smtClean="0">
                <a:solidFill>
                  <a:schemeClr val="tx1"/>
                </a:solidFill>
              </a:rPr>
              <a:t>Obrigada !</a:t>
            </a:r>
          </a:p>
          <a:p>
            <a:pPr algn="ctr"/>
            <a:r>
              <a:rPr lang="pt-BR" sz="3200" b="1" i="1" dirty="0" smtClean="0">
                <a:solidFill>
                  <a:schemeClr val="tx1"/>
                </a:solidFill>
              </a:rPr>
              <a:t>Área  técnica de Notificação e Prevenção de Violência e Acidentes</a:t>
            </a:r>
          </a:p>
          <a:p>
            <a:pPr algn="ctr"/>
            <a:r>
              <a:rPr lang="pt-BR" sz="3200" b="1" i="1" dirty="0" smtClean="0">
                <a:solidFill>
                  <a:schemeClr val="tx1"/>
                </a:solidFill>
                <a:hlinkClick r:id="rId2"/>
              </a:rPr>
              <a:t>apav@saude.rj.gov.br</a:t>
            </a:r>
            <a:endParaRPr lang="pt-BR" sz="3200" b="1" i="1" dirty="0" smtClean="0">
              <a:solidFill>
                <a:schemeClr val="tx1"/>
              </a:solidFill>
            </a:endParaRPr>
          </a:p>
          <a:p>
            <a:pPr algn="ctr"/>
            <a:r>
              <a:rPr lang="pt-BR" sz="3200" b="1" i="1" smtClean="0">
                <a:solidFill>
                  <a:schemeClr val="tx1"/>
                </a:solidFill>
              </a:rPr>
              <a:t>DIVDANT/SVEA/SVS/SES</a:t>
            </a:r>
            <a:endParaRPr lang="pt-BR" sz="3200" b="1" i="1" dirty="0" smtClean="0">
              <a:solidFill>
                <a:schemeClr val="tx1"/>
              </a:solidFill>
            </a:endParaRPr>
          </a:p>
          <a:p>
            <a:pPr algn="ctr"/>
            <a:r>
              <a:rPr lang="pt-BR" sz="3200" b="1" i="1" dirty="0" err="1" smtClean="0">
                <a:solidFill>
                  <a:schemeClr val="tx1"/>
                </a:solidFill>
              </a:rPr>
              <a:t>Tel</a:t>
            </a:r>
            <a:r>
              <a:rPr lang="pt-BR" sz="3200" b="1" i="1" dirty="0" smtClean="0">
                <a:solidFill>
                  <a:schemeClr val="tx1"/>
                </a:solidFill>
              </a:rPr>
              <a:t>: 21/ 2333-3879, 2333-3889</a:t>
            </a:r>
          </a:p>
          <a:p>
            <a:pPr algn="ctr"/>
            <a:r>
              <a:rPr lang="pt-BR" sz="3200" b="1" i="1" dirty="0" smtClean="0">
                <a:solidFill>
                  <a:schemeClr val="tx1"/>
                </a:solidFill>
              </a:rPr>
              <a:t>Sala- 406 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4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7920880" cy="187220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DADOS GERAIS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9788"/>
            <a:ext cx="20653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547664" y="980728"/>
            <a:ext cx="7128792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Número  de notificações de  violência interpessoal/autoprovocada no estado do Rio de Janeiro por ano – 2009 a 2017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6237312"/>
            <a:ext cx="24256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N=130392 Fonte: SinanNet</a:t>
            </a:r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58775261"/>
              </p:ext>
            </p:extLst>
          </p:nvPr>
        </p:nvGraphicFramePr>
        <p:xfrm>
          <a:off x="827584" y="1844824"/>
          <a:ext cx="7272808" cy="3964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71935"/>
            <a:ext cx="7452320" cy="830997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Número</a:t>
            </a:r>
            <a:r>
              <a:rPr kumimoji="0" lang="pt-BR" sz="16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unidades </a:t>
            </a: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otificadoras de violência interpessoal/autoprovocada </a:t>
            </a: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 regiões do estado do Rio de Janeiro – 2015</a:t>
            </a:r>
            <a:r>
              <a:rPr kumimoji="0" lang="pt-BR" sz="16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2016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Fonte: SinanNet</a:t>
            </a:r>
          </a:p>
          <a:p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81565"/>
              </p:ext>
            </p:extLst>
          </p:nvPr>
        </p:nvGraphicFramePr>
        <p:xfrm>
          <a:off x="755576" y="1556789"/>
          <a:ext cx="8136903" cy="4320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0448"/>
                <a:gridCol w="1751203"/>
                <a:gridCol w="1485868"/>
                <a:gridCol w="1698136"/>
                <a:gridCol w="1521248"/>
              </a:tblGrid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Regiões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Unid. notific 2015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N Notific 2015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Unid notific 2016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N Notific 2016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Baía da Ilha Grande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498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773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Baixada Litorânea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1328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1246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Centro-Sul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353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Médio Paraíba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937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1025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Metropolitana I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392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17886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437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13601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Metropolitana 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1585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1227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Noroeste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221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244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Norte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2089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1938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Serrana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1141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1115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27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674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25736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702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20407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91680" y="674535"/>
            <a:ext cx="6840760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Número  de notificações de  violência interpessoal/autoprovocada </a:t>
            </a: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 Regiões do estado do Rio de Janeiro/ano – 2015</a:t>
            </a:r>
            <a:r>
              <a:rPr kumimoji="0" lang="pt-BR" sz="16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</a:t>
            </a:r>
            <a:r>
              <a:rPr kumimoji="0" lang="pt-BR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2016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 Fonte: SinanNet</a:t>
            </a: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39235"/>
              </p:ext>
            </p:extLst>
          </p:nvPr>
        </p:nvGraphicFramePr>
        <p:xfrm>
          <a:off x="827584" y="1484778"/>
          <a:ext cx="7488833" cy="4320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5387"/>
                <a:gridCol w="919023"/>
                <a:gridCol w="556252"/>
                <a:gridCol w="991578"/>
                <a:gridCol w="1176593"/>
              </a:tblGrid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Tipo Unidade  Notificadora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Hospital geral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15063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58%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9356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44,5%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Pronto atendimento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4426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4846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23%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Centro de saúde/Unidade básica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1750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1961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9,3%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Pronto socorro geral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1675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6,5%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1497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Hospital especializado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639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2,4%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652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Posto de saúde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435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316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1,5%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Policlínica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267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348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1,6%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Unid. de vigilância em saúde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392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1,5%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Secretaria de saúde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0,2%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728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Não especificado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367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1,4%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808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Outras unidades (menos de 1%)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665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2,5%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25736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20982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957196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defRPr/>
            </a:pPr>
            <a:r>
              <a:rPr lang="pt-BR" sz="2000" b="1" dirty="0" smtClean="0">
                <a:solidFill>
                  <a:schemeClr val="tx1"/>
                </a:solidFill>
              </a:rPr>
              <a:t>NOTIFICAÇÃO INDIVIDUAL/DADOS DA PESSOA ATENDIDA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A737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9788"/>
            <a:ext cx="206533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627210" y="764704"/>
            <a:ext cx="7532778" cy="584775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Notificações de violência interpessoal/autoprovocada por sexo/ano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e 2016-RJ</a:t>
            </a:r>
            <a:endParaRPr kumimoji="0" lang="pt-BR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80416" y="6093296"/>
            <a:ext cx="35915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pt-BR" sz="1400" dirty="0" smtClean="0"/>
              <a:t> Fonte: SinanNet</a:t>
            </a:r>
          </a:p>
          <a:p>
            <a:endParaRPr lang="pt-BR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691404"/>
              </p:ext>
            </p:extLst>
          </p:nvPr>
        </p:nvGraphicFramePr>
        <p:xfrm>
          <a:off x="611560" y="1484784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8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1569</Words>
  <Application>Microsoft Office PowerPoint</Application>
  <PresentationFormat>Apresentação na tela (4:3)</PresentationFormat>
  <Paragraphs>686</Paragraphs>
  <Slides>30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1_Tema do Office</vt:lpstr>
      <vt:lpstr>Apresentação do PowerPoint</vt:lpstr>
      <vt:lpstr>DIVISÃO DE VIGILÂNCIA  DAS DOENÇAS E AGRAVOS NÃO TRANSMISSÍVIES E PROMOÇÃO DA SAUDE</vt:lpstr>
      <vt:lpstr> VIVA SINAN – Resultados Rio de Janeiro  2015-2016</vt:lpstr>
      <vt:lpstr> DADOS GERAIS</vt:lpstr>
      <vt:lpstr>Apresentação do PowerPoint</vt:lpstr>
      <vt:lpstr>Apresentação do PowerPoint</vt:lpstr>
      <vt:lpstr>Apresentação do PowerPoint</vt:lpstr>
      <vt:lpstr>NOTIFICAÇÃO INDIVIDUAL/DADOS DA PESSOA ATENDIDA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DADOS DA VIOLÊNCIA</vt:lpstr>
      <vt:lpstr>Apresentação do PowerPoint</vt:lpstr>
      <vt:lpstr>Apresentação do PowerPoint</vt:lpstr>
      <vt:lpstr>Apresentação do PowerPoint</vt:lpstr>
      <vt:lpstr> DADOS DO PROVÁVEL AUTOR DA VIOLÊNCIA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DADOS DE MORTALIDADE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apav</dc:creator>
  <cp:lastModifiedBy>Eralda Ferreira da Silva</cp:lastModifiedBy>
  <cp:revision>113</cp:revision>
  <dcterms:created xsi:type="dcterms:W3CDTF">2017-08-16T17:48:01Z</dcterms:created>
  <dcterms:modified xsi:type="dcterms:W3CDTF">2017-08-30T12:40:30Z</dcterms:modified>
</cp:coreProperties>
</file>