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0"/>
  </p:notesMasterIdLst>
  <p:handoutMasterIdLst>
    <p:handoutMasterId r:id="rId61"/>
  </p:handoutMasterIdLst>
  <p:sldIdLst>
    <p:sldId id="256" r:id="rId2"/>
    <p:sldId id="257" r:id="rId3"/>
    <p:sldId id="259" r:id="rId4"/>
    <p:sldId id="352" r:id="rId5"/>
    <p:sldId id="268" r:id="rId6"/>
    <p:sldId id="271" r:id="rId7"/>
    <p:sldId id="277" r:id="rId8"/>
    <p:sldId id="262" r:id="rId9"/>
    <p:sldId id="264" r:id="rId10"/>
    <p:sldId id="267" r:id="rId11"/>
    <p:sldId id="266" r:id="rId12"/>
    <p:sldId id="291" r:id="rId13"/>
    <p:sldId id="307" r:id="rId14"/>
    <p:sldId id="309" r:id="rId15"/>
    <p:sldId id="308" r:id="rId16"/>
    <p:sldId id="310" r:id="rId17"/>
    <p:sldId id="314" r:id="rId18"/>
    <p:sldId id="355" r:id="rId19"/>
    <p:sldId id="356" r:id="rId20"/>
    <p:sldId id="354" r:id="rId21"/>
    <p:sldId id="315" r:id="rId22"/>
    <p:sldId id="316" r:id="rId23"/>
    <p:sldId id="317" r:id="rId24"/>
    <p:sldId id="321" r:id="rId25"/>
    <p:sldId id="322" r:id="rId26"/>
    <p:sldId id="318" r:id="rId27"/>
    <p:sldId id="324" r:id="rId28"/>
    <p:sldId id="323" r:id="rId29"/>
    <p:sldId id="325" r:id="rId30"/>
    <p:sldId id="326" r:id="rId31"/>
    <p:sldId id="333" r:id="rId32"/>
    <p:sldId id="334" r:id="rId33"/>
    <p:sldId id="335" r:id="rId34"/>
    <p:sldId id="336" r:id="rId35"/>
    <p:sldId id="337" r:id="rId36"/>
    <p:sldId id="338" r:id="rId37"/>
    <p:sldId id="339" r:id="rId38"/>
    <p:sldId id="340" r:id="rId39"/>
    <p:sldId id="341" r:id="rId40"/>
    <p:sldId id="319" r:id="rId41"/>
    <p:sldId id="327" r:id="rId42"/>
    <p:sldId id="328" r:id="rId43"/>
    <p:sldId id="320" r:id="rId44"/>
    <p:sldId id="329" r:id="rId45"/>
    <p:sldId id="330" r:id="rId46"/>
    <p:sldId id="331" r:id="rId47"/>
    <p:sldId id="332" r:id="rId48"/>
    <p:sldId id="342" r:id="rId49"/>
    <p:sldId id="343" r:id="rId50"/>
    <p:sldId id="344" r:id="rId51"/>
    <p:sldId id="345" r:id="rId52"/>
    <p:sldId id="346" r:id="rId53"/>
    <p:sldId id="347" r:id="rId54"/>
    <p:sldId id="349" r:id="rId55"/>
    <p:sldId id="350" r:id="rId56"/>
    <p:sldId id="348" r:id="rId57"/>
    <p:sldId id="353" r:id="rId58"/>
    <p:sldId id="313" r:id="rId59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8" d="100"/>
          <a:sy n="98" d="100"/>
        </p:scale>
        <p:origin x="-492" y="10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660E85-F488-4359-A604-80FD0C0F82E8}" type="datetimeFigureOut">
              <a:rPr lang="pt-BR" smtClean="0"/>
              <a:pPr/>
              <a:t>04/11/2015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35A9A5-6FF0-4BC3-9BEB-A044F07FD7F0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993423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EEB8D6-5CDE-46A7-A569-1E83A3AF06A0}" type="datetimeFigureOut">
              <a:rPr lang="pt-BR" smtClean="0"/>
              <a:pPr/>
              <a:t>04/11/2015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0410F4-AF84-4C9D-A7FE-17D33CCC388B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845338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410F4-AF84-4C9D-A7FE-17D33CCC388B}" type="slidenum">
              <a:rPr lang="pt-BR" smtClean="0"/>
              <a:pPr/>
              <a:t>7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322948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29057" indent="-280406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21626" indent="-2243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570276" indent="-2243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18927" indent="-2243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467577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16227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364878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13528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E31EB77-AEC6-45D0-852C-9B3108EC4DF9}" type="slidenum">
              <a:rPr lang="pt-BR" altLang="pt-BR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9</a:t>
            </a:fld>
            <a:endParaRPr lang="pt-BR" altLang="pt-BR" dirty="0" smtClean="0">
              <a:latin typeface="Arial" charset="0"/>
            </a:endParaRPr>
          </a:p>
        </p:txBody>
      </p:sp>
      <p:sp>
        <p:nvSpPr>
          <p:cNvPr id="52227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8" name="Rectangle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29057" indent="-280406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21626" indent="-2243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570276" indent="-2243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18927" indent="-2243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467577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16227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364878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13528" indent="-224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E31EB77-AEC6-45D0-852C-9B3108EC4DF9}" type="slidenum">
              <a:rPr lang="pt-BR" altLang="pt-BR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10</a:t>
            </a:fld>
            <a:endParaRPr lang="pt-BR" altLang="pt-BR" dirty="0" smtClean="0">
              <a:latin typeface="Arial" charset="0"/>
            </a:endParaRPr>
          </a:p>
        </p:txBody>
      </p:sp>
      <p:sp>
        <p:nvSpPr>
          <p:cNvPr id="52227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8" name="Rectangle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27C2-7A52-4B2C-98A2-A75787CECF84}" type="datetimeFigureOut">
              <a:rPr lang="pt-BR" smtClean="0"/>
              <a:pPr/>
              <a:t>04/11/2015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DE690-BD07-4034-B711-9A054A96B344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27C2-7A52-4B2C-98A2-A75787CECF84}" type="datetimeFigureOut">
              <a:rPr lang="pt-BR" smtClean="0"/>
              <a:pPr/>
              <a:t>04/11/2015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DE690-BD07-4034-B711-9A054A96B344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27C2-7A52-4B2C-98A2-A75787CECF84}" type="datetimeFigureOut">
              <a:rPr lang="pt-BR" smtClean="0"/>
              <a:pPr/>
              <a:t>04/11/2015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DE690-BD07-4034-B711-9A054A96B344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188" y="12700"/>
            <a:ext cx="8074025" cy="143351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735013" y="1700213"/>
            <a:ext cx="8228012" cy="5807075"/>
          </a:xfrm>
          <a:prstGeom prst="rect">
            <a:avLst/>
          </a:prstGeom>
        </p:spPr>
        <p:txBody>
          <a:bodyPr/>
          <a:lstStyle/>
          <a:p>
            <a:pPr lvl="0"/>
            <a:endParaRPr lang="pt-BR" noProof="0" dirty="0" smtClean="0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idx="10"/>
          </p:nvPr>
        </p:nvSpPr>
        <p:spPr>
          <a:xfrm>
            <a:off x="457200" y="6245225"/>
            <a:ext cx="2132013" cy="4746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idx="11"/>
          </p:nvPr>
        </p:nvSpPr>
        <p:spPr>
          <a:xfrm>
            <a:off x="3124200" y="6245225"/>
            <a:ext cx="2894013" cy="4746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19448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27C2-7A52-4B2C-98A2-A75787CECF84}" type="datetimeFigureOut">
              <a:rPr lang="pt-BR" smtClean="0"/>
              <a:pPr/>
              <a:t>04/11/2015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DE690-BD07-4034-B711-9A054A96B344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27C2-7A52-4B2C-98A2-A75787CECF84}" type="datetimeFigureOut">
              <a:rPr lang="pt-BR" smtClean="0"/>
              <a:pPr/>
              <a:t>04/11/2015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DE690-BD07-4034-B711-9A054A96B344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27C2-7A52-4B2C-98A2-A75787CECF84}" type="datetimeFigureOut">
              <a:rPr lang="pt-BR" smtClean="0"/>
              <a:pPr/>
              <a:t>04/11/2015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DE690-BD07-4034-B711-9A054A96B344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27C2-7A52-4B2C-98A2-A75787CECF84}" type="datetimeFigureOut">
              <a:rPr lang="pt-BR" smtClean="0"/>
              <a:pPr/>
              <a:t>04/11/2015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DE690-BD07-4034-B711-9A054A96B344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27C2-7A52-4B2C-98A2-A75787CECF84}" type="datetimeFigureOut">
              <a:rPr lang="pt-BR" smtClean="0"/>
              <a:pPr/>
              <a:t>04/11/2015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DE690-BD07-4034-B711-9A054A96B344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27C2-7A52-4B2C-98A2-A75787CECF84}" type="datetimeFigureOut">
              <a:rPr lang="pt-BR" smtClean="0"/>
              <a:pPr/>
              <a:t>04/11/2015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DE690-BD07-4034-B711-9A054A96B344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27C2-7A52-4B2C-98A2-A75787CECF84}" type="datetimeFigureOut">
              <a:rPr lang="pt-BR" smtClean="0"/>
              <a:pPr/>
              <a:t>04/11/2015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DE690-BD07-4034-B711-9A054A96B344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27C2-7A52-4B2C-98A2-A75787CECF84}" type="datetimeFigureOut">
              <a:rPr lang="pt-BR" smtClean="0"/>
              <a:pPr/>
              <a:t>04/11/2015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DE690-BD07-4034-B711-9A054A96B344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8F27C2-7A52-4B2C-98A2-A75787CECF84}" type="datetimeFigureOut">
              <a:rPr lang="pt-BR" smtClean="0"/>
              <a:pPr/>
              <a:t>04/11/2015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4DE690-BD07-4034-B711-9A054A96B344}" type="slidenum">
              <a:rPr lang="pt-BR" smtClean="0"/>
              <a:pPr/>
              <a:t>‹nº›</a:t>
            </a:fld>
            <a:endParaRPr lang="pt-BR" dirty="0"/>
          </a:p>
        </p:txBody>
      </p:sp>
      <p:pic>
        <p:nvPicPr>
          <p:cNvPr id="8" name="Imagem 7" descr="DEMAIS PÁGINAS.jpg"/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openxmlformats.org/officeDocument/2006/relationships/image" Target="../media/image16.jpeg"/><Relationship Id="rId18" Type="http://schemas.openxmlformats.org/officeDocument/2006/relationships/image" Target="../media/image2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12" Type="http://schemas.openxmlformats.org/officeDocument/2006/relationships/image" Target="../media/image15.jpeg"/><Relationship Id="rId17" Type="http://schemas.openxmlformats.org/officeDocument/2006/relationships/image" Target="../media/image20.jpeg"/><Relationship Id="rId2" Type="http://schemas.openxmlformats.org/officeDocument/2006/relationships/image" Target="../media/image5.jpeg"/><Relationship Id="rId16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11" Type="http://schemas.openxmlformats.org/officeDocument/2006/relationships/image" Target="../media/image14.jpeg"/><Relationship Id="rId5" Type="http://schemas.openxmlformats.org/officeDocument/2006/relationships/image" Target="../media/image8.jpeg"/><Relationship Id="rId15" Type="http://schemas.openxmlformats.org/officeDocument/2006/relationships/image" Target="../media/image18.jpeg"/><Relationship Id="rId10" Type="http://schemas.openxmlformats.org/officeDocument/2006/relationships/image" Target="../media/image13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Relationship Id="rId1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jpeg"/><Relationship Id="rId7" Type="http://schemas.openxmlformats.org/officeDocument/2006/relationships/image" Target="../media/image26.png"/><Relationship Id="rId2" Type="http://schemas.openxmlformats.org/officeDocument/2006/relationships/hyperlink" Target="http://www.google.com.br/imgres?imgurl=http://www.olhardireto.com.br/imgsite/noticias/00019102011143131.gif&amp;imgrefurl=http://ferbbbmktsaude.blogspot.com/2012/05/cade-as-obras-na-saude-para-copa-do.html&amp;h=385&amp;w=580&amp;tbnid=-PSE6HLqS6dEUM:&amp;docid=KJMnJGnEbs0JvM&amp;ei=QkrnVa3xDcqIwgStt7vQDw&amp;tbm=isch&amp;ved=0CC8QMygTMBNqFQoTCK2a5KaH2ccCFUqEkAodrdsO-g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w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emf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emf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emf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emf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emf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emf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emf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hyperlink" Target="mailto:cve@saude.rj.gov.br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PRIMEIRA PÁGINA.jpg"/>
          <p:cNvPicPr>
            <a:picLocks noChangeAspect="1"/>
          </p:cNvPicPr>
          <p:nvPr/>
        </p:nvPicPr>
        <p:blipFill>
          <a:blip r:embed="rId2" cstate="print"/>
          <a:srcRect t="301" b="394"/>
          <a:stretch>
            <a:fillRect/>
          </a:stretch>
        </p:blipFill>
        <p:spPr>
          <a:xfrm>
            <a:off x="-36512" y="-51758"/>
            <a:ext cx="9228265" cy="69097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760973"/>
              </p:ext>
            </p:extLst>
          </p:nvPr>
        </p:nvGraphicFramePr>
        <p:xfrm>
          <a:off x="590550" y="1615281"/>
          <a:ext cx="7962900" cy="4914900"/>
        </p:xfrm>
        <a:graphic>
          <a:graphicData uri="http://schemas.openxmlformats.org/drawingml/2006/table">
            <a:tbl>
              <a:tblPr firstRow="1" bandRow="1"/>
              <a:tblGrid>
                <a:gridCol w="3405386"/>
                <a:gridCol w="1368152"/>
                <a:gridCol w="1872208"/>
                <a:gridCol w="1317154"/>
              </a:tblGrid>
              <a:tr h="409575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1" i="0" u="none" strike="noStrike" dirty="0">
                          <a:solidFill>
                            <a:srgbClr val="F79646"/>
                          </a:solidFill>
                          <a:effectLst/>
                          <a:latin typeface="Comic Sans MS"/>
                        </a:rPr>
                        <a:t>HOSPITAL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1" i="0" u="none" strike="noStrike">
                          <a:solidFill>
                            <a:srgbClr val="F79646"/>
                          </a:solidFill>
                          <a:effectLst/>
                          <a:latin typeface="Comic Sans MS"/>
                        </a:rPr>
                        <a:t>REGIÃO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1" i="0" u="none" strike="noStrike">
                          <a:solidFill>
                            <a:srgbClr val="F79646"/>
                          </a:solidFill>
                          <a:effectLst/>
                          <a:latin typeface="Comic Sans MS"/>
                        </a:rPr>
                        <a:t>MUNICÍPIO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1" i="0" u="none" strike="noStrike" dirty="0" smtClean="0">
                          <a:solidFill>
                            <a:srgbClr val="F79646"/>
                          </a:solidFill>
                          <a:effectLst/>
                          <a:latin typeface="Comic Sans MS"/>
                        </a:rPr>
                        <a:t>HABILI-TAÇÃO</a:t>
                      </a:r>
                      <a:endParaRPr lang="pt-BR" sz="2000" b="1" i="0" u="none" strike="noStrike" dirty="0">
                        <a:solidFill>
                          <a:srgbClr val="F79646"/>
                        </a:solidFill>
                        <a:effectLst/>
                        <a:latin typeface="Comic Sans M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  <a:tr h="419100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 dirty="0" err="1" smtClean="0">
                          <a:solidFill>
                            <a:srgbClr val="1F497D"/>
                          </a:solidFill>
                          <a:effectLst/>
                          <a:latin typeface="Comic Sans MS"/>
                        </a:rPr>
                        <a:t>Hosp</a:t>
                      </a:r>
                      <a:r>
                        <a:rPr lang="pt-BR" sz="2000" b="0" i="0" u="none" strike="noStrike" dirty="0" smtClean="0">
                          <a:solidFill>
                            <a:srgbClr val="1F497D"/>
                          </a:solidFill>
                          <a:effectLst/>
                          <a:latin typeface="Comic Sans MS"/>
                        </a:rPr>
                        <a:t>. Univ. Antonio Pedro</a:t>
                      </a:r>
                      <a:endParaRPr lang="pt-BR" sz="2000" b="0" i="0" u="none" strike="noStrike" dirty="0">
                        <a:solidFill>
                          <a:srgbClr val="1F497D"/>
                        </a:solidFill>
                        <a:effectLst/>
                        <a:latin typeface="Comic Sans M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>
                          <a:solidFill>
                            <a:srgbClr val="1F497D"/>
                          </a:solidFill>
                          <a:effectLst/>
                          <a:latin typeface="Comic Sans MS"/>
                        </a:rPr>
                        <a:t>Metro II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>
                          <a:solidFill>
                            <a:srgbClr val="1F497D"/>
                          </a:solidFill>
                          <a:effectLst/>
                          <a:latin typeface="Comic Sans MS"/>
                        </a:rPr>
                        <a:t>Niterói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>
                          <a:solidFill>
                            <a:srgbClr val="1F497D"/>
                          </a:solidFill>
                          <a:effectLst/>
                          <a:latin typeface="Comic Sans MS"/>
                        </a:rPr>
                        <a:t>2014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</a:tr>
              <a:tr h="409575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 dirty="0" err="1" smtClean="0">
                          <a:solidFill>
                            <a:srgbClr val="1F497D"/>
                          </a:solidFill>
                          <a:effectLst/>
                          <a:latin typeface="Comic Sans MS"/>
                        </a:rPr>
                        <a:t>Hosp</a:t>
                      </a:r>
                      <a:r>
                        <a:rPr lang="pt-BR" sz="2000" b="0" i="0" u="none" strike="noStrike" dirty="0" smtClean="0">
                          <a:solidFill>
                            <a:srgbClr val="1F497D"/>
                          </a:solidFill>
                          <a:effectLst/>
                          <a:latin typeface="Comic Sans MS"/>
                        </a:rPr>
                        <a:t>. São João</a:t>
                      </a:r>
                      <a:r>
                        <a:rPr lang="pt-BR" sz="2000" b="0" i="0" u="none" strike="noStrike" baseline="0" dirty="0" smtClean="0">
                          <a:solidFill>
                            <a:srgbClr val="1F497D"/>
                          </a:solidFill>
                          <a:effectLst/>
                          <a:latin typeface="Comic Sans MS"/>
                        </a:rPr>
                        <a:t> </a:t>
                      </a:r>
                      <a:r>
                        <a:rPr lang="pt-BR" sz="2000" b="0" i="0" u="none" strike="noStrike" dirty="0" smtClean="0">
                          <a:solidFill>
                            <a:srgbClr val="1F497D"/>
                          </a:solidFill>
                          <a:effectLst/>
                          <a:latin typeface="Comic Sans MS"/>
                        </a:rPr>
                        <a:t>Batista</a:t>
                      </a:r>
                      <a:endParaRPr lang="pt-BR" sz="2000" b="0" i="0" u="none" strike="noStrike" dirty="0">
                        <a:solidFill>
                          <a:srgbClr val="1F497D"/>
                        </a:solidFill>
                        <a:effectLst/>
                        <a:latin typeface="Comic Sans M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>
                          <a:solidFill>
                            <a:srgbClr val="1F497D"/>
                          </a:solidFill>
                          <a:effectLst/>
                          <a:latin typeface="Comic Sans MS"/>
                        </a:rPr>
                        <a:t>Médio Paraíba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>
                          <a:solidFill>
                            <a:srgbClr val="1F497D"/>
                          </a:solidFill>
                          <a:effectLst/>
                          <a:latin typeface="Comic Sans MS"/>
                        </a:rPr>
                        <a:t>Volta Redonda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>
                          <a:solidFill>
                            <a:srgbClr val="1F497D"/>
                          </a:solidFill>
                          <a:effectLst/>
                          <a:latin typeface="Comic Sans MS"/>
                        </a:rPr>
                        <a:t>2014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  <a:tr h="409575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 dirty="0" err="1" smtClean="0">
                          <a:solidFill>
                            <a:srgbClr val="1F497D"/>
                          </a:solidFill>
                          <a:effectLst/>
                          <a:latin typeface="Comic Sans MS"/>
                        </a:rPr>
                        <a:t>Hosp</a:t>
                      </a:r>
                      <a:r>
                        <a:rPr lang="pt-BR" sz="2000" b="0" i="0" u="none" strike="noStrike" dirty="0" smtClean="0">
                          <a:solidFill>
                            <a:srgbClr val="1F497D"/>
                          </a:solidFill>
                          <a:effectLst/>
                          <a:latin typeface="Comic Sans MS"/>
                        </a:rPr>
                        <a:t>. São José</a:t>
                      </a:r>
                      <a:r>
                        <a:rPr lang="pt-BR" sz="2000" b="0" i="0" u="none" strike="noStrike" baseline="0" dirty="0" smtClean="0">
                          <a:solidFill>
                            <a:srgbClr val="1F497D"/>
                          </a:solidFill>
                          <a:effectLst/>
                          <a:latin typeface="Comic Sans MS"/>
                        </a:rPr>
                        <a:t> do </a:t>
                      </a:r>
                      <a:r>
                        <a:rPr lang="pt-BR" sz="2000" b="0" i="0" u="none" strike="noStrike" baseline="0" dirty="0" err="1" smtClean="0">
                          <a:solidFill>
                            <a:srgbClr val="1F497D"/>
                          </a:solidFill>
                          <a:effectLst/>
                          <a:latin typeface="Comic Sans MS"/>
                        </a:rPr>
                        <a:t>Avai</a:t>
                      </a:r>
                      <a:endParaRPr lang="pt-BR" sz="2000" b="0" i="0" u="none" strike="noStrike" dirty="0">
                        <a:solidFill>
                          <a:srgbClr val="1F497D"/>
                        </a:solidFill>
                        <a:effectLst/>
                        <a:latin typeface="Comic Sans M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>
                          <a:solidFill>
                            <a:srgbClr val="1F497D"/>
                          </a:solidFill>
                          <a:effectLst/>
                          <a:latin typeface="Comic Sans MS"/>
                        </a:rPr>
                        <a:t>Noroeste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>
                          <a:solidFill>
                            <a:srgbClr val="1F497D"/>
                          </a:solidFill>
                          <a:effectLst/>
                          <a:latin typeface="Comic Sans MS"/>
                        </a:rPr>
                        <a:t>Itaperuna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>
                          <a:solidFill>
                            <a:srgbClr val="1F497D"/>
                          </a:solidFill>
                          <a:effectLst/>
                          <a:latin typeface="Comic Sans MS"/>
                        </a:rPr>
                        <a:t>2014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</a:tr>
              <a:tr h="409575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 dirty="0" err="1" smtClean="0">
                          <a:solidFill>
                            <a:srgbClr val="1F497D"/>
                          </a:solidFill>
                          <a:effectLst/>
                          <a:latin typeface="Comic Sans MS"/>
                        </a:rPr>
                        <a:t>Hosp</a:t>
                      </a:r>
                      <a:r>
                        <a:rPr lang="pt-BR" sz="2000" b="0" i="0" u="none" strike="noStrike" dirty="0" smtClean="0">
                          <a:solidFill>
                            <a:srgbClr val="1F497D"/>
                          </a:solidFill>
                          <a:effectLst/>
                          <a:latin typeface="Comic Sans MS"/>
                        </a:rPr>
                        <a:t>. Ferreira Machado</a:t>
                      </a:r>
                      <a:endParaRPr lang="pt-BR" sz="2000" b="0" i="0" u="none" strike="noStrike" dirty="0">
                        <a:solidFill>
                          <a:srgbClr val="1F497D"/>
                        </a:solidFill>
                        <a:effectLst/>
                        <a:latin typeface="Comic Sans M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>
                          <a:solidFill>
                            <a:srgbClr val="1F497D"/>
                          </a:solidFill>
                          <a:effectLst/>
                          <a:latin typeface="Comic Sans MS"/>
                        </a:rPr>
                        <a:t>Norte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>
                          <a:solidFill>
                            <a:srgbClr val="1F497D"/>
                          </a:solidFill>
                          <a:effectLst/>
                          <a:latin typeface="Comic Sans MS"/>
                        </a:rPr>
                        <a:t>Campos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>
                          <a:solidFill>
                            <a:srgbClr val="1F497D"/>
                          </a:solidFill>
                          <a:effectLst/>
                          <a:latin typeface="Comic Sans MS"/>
                        </a:rPr>
                        <a:t>2004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  <a:tr h="409575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 dirty="0" err="1" smtClean="0">
                          <a:solidFill>
                            <a:srgbClr val="1F497D"/>
                          </a:solidFill>
                          <a:effectLst/>
                          <a:latin typeface="Comic Sans MS"/>
                        </a:rPr>
                        <a:t>Hosp</a:t>
                      </a:r>
                      <a:r>
                        <a:rPr lang="pt-BR" sz="2000" b="0" i="0" u="none" strike="noStrike" dirty="0" smtClean="0">
                          <a:solidFill>
                            <a:srgbClr val="1F497D"/>
                          </a:solidFill>
                          <a:effectLst/>
                          <a:latin typeface="Comic Sans MS"/>
                        </a:rPr>
                        <a:t>. Mun. Raul Sertã</a:t>
                      </a:r>
                      <a:endParaRPr lang="pt-BR" sz="2000" b="0" i="0" u="none" strike="noStrike" dirty="0">
                        <a:solidFill>
                          <a:srgbClr val="1F497D"/>
                        </a:solidFill>
                        <a:effectLst/>
                        <a:latin typeface="Comic Sans M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>
                          <a:solidFill>
                            <a:srgbClr val="1F497D"/>
                          </a:solidFill>
                          <a:effectLst/>
                          <a:latin typeface="Comic Sans MS"/>
                        </a:rPr>
                        <a:t>Serrana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>
                          <a:solidFill>
                            <a:srgbClr val="1F497D"/>
                          </a:solidFill>
                          <a:effectLst/>
                          <a:latin typeface="Comic Sans MS"/>
                        </a:rPr>
                        <a:t>Nova Friburgo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>
                          <a:solidFill>
                            <a:srgbClr val="1F497D"/>
                          </a:solidFill>
                          <a:effectLst/>
                          <a:latin typeface="Comic Sans MS"/>
                        </a:rPr>
                        <a:t>2014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</a:tr>
              <a:tr h="409575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 dirty="0" smtClean="0">
                          <a:solidFill>
                            <a:srgbClr val="1F497D"/>
                          </a:solidFill>
                          <a:effectLst/>
                          <a:latin typeface="Comic Sans MS"/>
                        </a:rPr>
                        <a:t>Hosp. </a:t>
                      </a:r>
                      <a:r>
                        <a:rPr lang="pt-BR" sz="2000" b="0" i="0" u="none" strike="noStrike" dirty="0" smtClean="0">
                          <a:solidFill>
                            <a:srgbClr val="1F497D"/>
                          </a:solidFill>
                          <a:effectLst/>
                          <a:latin typeface="Comic Sans MS"/>
                        </a:rPr>
                        <a:t>Univ. Sul Fluminense</a:t>
                      </a:r>
                      <a:endParaRPr lang="pt-BR" sz="2000" b="0" i="0" u="none" strike="noStrike" dirty="0">
                        <a:solidFill>
                          <a:srgbClr val="1F497D"/>
                        </a:solidFill>
                        <a:effectLst/>
                        <a:latin typeface="Comic Sans M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>
                          <a:solidFill>
                            <a:srgbClr val="1F497D"/>
                          </a:solidFill>
                          <a:effectLst/>
                          <a:latin typeface="Comic Sans MS"/>
                        </a:rPr>
                        <a:t>Centro Sul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>
                          <a:solidFill>
                            <a:srgbClr val="1F497D"/>
                          </a:solidFill>
                          <a:effectLst/>
                          <a:latin typeface="Comic Sans MS"/>
                        </a:rPr>
                        <a:t>Vassouras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 dirty="0" smtClean="0">
                          <a:solidFill>
                            <a:srgbClr val="1F497D"/>
                          </a:solidFill>
                          <a:effectLst/>
                          <a:latin typeface="Comic Sans MS"/>
                        </a:rPr>
                        <a:t>2014</a:t>
                      </a:r>
                      <a:endParaRPr lang="pt-BR" sz="2000" b="0" i="0" u="none" strike="noStrike" dirty="0">
                        <a:solidFill>
                          <a:srgbClr val="1F497D"/>
                        </a:solidFill>
                        <a:effectLst/>
                        <a:latin typeface="Comic Sans M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  <a:tr h="809625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 dirty="0" smtClean="0">
                          <a:solidFill>
                            <a:srgbClr val="1F497D"/>
                          </a:solidFill>
                          <a:effectLst/>
                          <a:latin typeface="Comic Sans MS"/>
                        </a:rPr>
                        <a:t>Hosp. Geral </a:t>
                      </a:r>
                      <a:r>
                        <a:rPr lang="pt-BR" sz="2000" b="0" i="0" u="none" strike="noStrike" dirty="0" err="1" smtClean="0">
                          <a:solidFill>
                            <a:srgbClr val="1F497D"/>
                          </a:solidFill>
                          <a:effectLst/>
                          <a:latin typeface="Comic Sans MS"/>
                        </a:rPr>
                        <a:t>Japuíba</a:t>
                      </a:r>
                      <a:endParaRPr lang="pt-BR" sz="2000" b="0" i="0" u="none" strike="noStrike" dirty="0">
                        <a:solidFill>
                          <a:srgbClr val="1F497D"/>
                        </a:solidFill>
                        <a:effectLst/>
                        <a:latin typeface="Comic Sans M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 dirty="0" smtClean="0">
                          <a:solidFill>
                            <a:srgbClr val="1F497D"/>
                          </a:solidFill>
                          <a:effectLst/>
                          <a:latin typeface="Comic Sans MS"/>
                        </a:rPr>
                        <a:t>BIG</a:t>
                      </a:r>
                      <a:endParaRPr lang="pt-BR" sz="2000" b="0" i="0" u="none" strike="noStrike" dirty="0">
                        <a:solidFill>
                          <a:srgbClr val="1F497D"/>
                        </a:solidFill>
                        <a:effectLst/>
                        <a:latin typeface="Comic Sans M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>
                          <a:solidFill>
                            <a:srgbClr val="1F497D"/>
                          </a:solidFill>
                          <a:effectLst/>
                          <a:latin typeface="Comic Sans MS"/>
                        </a:rPr>
                        <a:t>Angra dos Reis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>
                          <a:solidFill>
                            <a:srgbClr val="1F497D"/>
                          </a:solidFill>
                          <a:effectLst/>
                          <a:latin typeface="Comic Sans MS"/>
                        </a:rPr>
                        <a:t>2014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</a:tr>
              <a:tr h="809625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 dirty="0" err="1" smtClean="0">
                          <a:solidFill>
                            <a:srgbClr val="1F497D"/>
                          </a:solidFill>
                          <a:effectLst/>
                          <a:latin typeface="Comic Sans MS"/>
                        </a:rPr>
                        <a:t>Hosp</a:t>
                      </a:r>
                      <a:r>
                        <a:rPr lang="pt-BR" sz="2000" b="0" i="0" u="none" strike="noStrike" dirty="0" smtClean="0">
                          <a:solidFill>
                            <a:srgbClr val="1F497D"/>
                          </a:solidFill>
                          <a:effectLst/>
                          <a:latin typeface="Comic Sans MS"/>
                        </a:rPr>
                        <a:t>. Mun. De Rio das Ostras</a:t>
                      </a:r>
                      <a:endParaRPr lang="pt-BR" sz="2000" b="0" i="0" u="none" strike="noStrike" dirty="0">
                        <a:solidFill>
                          <a:srgbClr val="1F497D"/>
                        </a:solidFill>
                        <a:effectLst/>
                        <a:latin typeface="Comic Sans M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>
                          <a:solidFill>
                            <a:srgbClr val="1F497D"/>
                          </a:solidFill>
                          <a:effectLst/>
                          <a:latin typeface="Comic Sans MS"/>
                        </a:rPr>
                        <a:t>Baixada Litorânea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>
                          <a:solidFill>
                            <a:srgbClr val="1F497D"/>
                          </a:solidFill>
                          <a:effectLst/>
                          <a:latin typeface="Comic Sans MS"/>
                        </a:rPr>
                        <a:t>Rio das Ostras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 dirty="0" smtClean="0">
                          <a:solidFill>
                            <a:srgbClr val="1F497D"/>
                          </a:solidFill>
                          <a:effectLst/>
                          <a:latin typeface="Comic Sans MS"/>
                        </a:rPr>
                        <a:t>2014</a:t>
                      </a:r>
                      <a:endParaRPr lang="pt-BR" sz="2000" b="0" i="0" u="none" strike="noStrike" dirty="0">
                        <a:solidFill>
                          <a:srgbClr val="1F497D"/>
                        </a:solidFill>
                        <a:effectLst/>
                        <a:latin typeface="Comic Sans M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969236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ítulo 1"/>
          <p:cNvSpPr>
            <a:spLocks noGrp="1"/>
          </p:cNvSpPr>
          <p:nvPr>
            <p:ph type="title"/>
          </p:nvPr>
        </p:nvSpPr>
        <p:spPr bwMode="auto">
          <a:xfrm>
            <a:off x="611188" y="620689"/>
            <a:ext cx="8074025" cy="57606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pt-BR" altLang="pt-BR" sz="3200" b="1" dirty="0" smtClean="0">
                <a:solidFill>
                  <a:srgbClr val="003399"/>
                </a:solidFill>
                <a:latin typeface="Cambria" pitchFamily="18" charset="0"/>
                <a:cs typeface="Arial" charset="0"/>
              </a:rPr>
              <a:t>Núcleos Colaboradores – </a:t>
            </a:r>
            <a:r>
              <a:rPr lang="pt-BR" altLang="pt-BR" sz="3200" b="1" dirty="0" err="1" smtClean="0">
                <a:solidFill>
                  <a:srgbClr val="003399"/>
                </a:solidFill>
                <a:latin typeface="Cambria" pitchFamily="18" charset="0"/>
                <a:cs typeface="Arial" charset="0"/>
              </a:rPr>
              <a:t>Hosp</a:t>
            </a:r>
            <a:r>
              <a:rPr lang="pt-BR" altLang="pt-BR" sz="3200" b="1" dirty="0" smtClean="0">
                <a:solidFill>
                  <a:srgbClr val="003399"/>
                </a:solidFill>
                <a:latin typeface="Cambria" pitchFamily="18" charset="0"/>
                <a:cs typeface="Arial" charset="0"/>
              </a:rPr>
              <a:t>. Estaduais</a:t>
            </a:r>
            <a:endParaRPr lang="pt-BR" altLang="pt-BR" sz="3200" b="1" dirty="0" smtClean="0"/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5342457"/>
              </p:ext>
            </p:extLst>
          </p:nvPr>
        </p:nvGraphicFramePr>
        <p:xfrm>
          <a:off x="611560" y="1268759"/>
          <a:ext cx="7704855" cy="5184576"/>
        </p:xfrm>
        <a:graphic>
          <a:graphicData uri="http://schemas.openxmlformats.org/drawingml/2006/table">
            <a:tbl>
              <a:tblPr firstRow="1" bandRow="1"/>
              <a:tblGrid>
                <a:gridCol w="2363271"/>
                <a:gridCol w="2544414"/>
                <a:gridCol w="2797170"/>
              </a:tblGrid>
              <a:tr h="749046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400" b="1" i="0" u="none" strike="noStrike">
                          <a:solidFill>
                            <a:srgbClr val="F79646"/>
                          </a:solidFill>
                          <a:effectLst/>
                          <a:latin typeface="Comic Sans MS"/>
                        </a:rPr>
                        <a:t>HOSPITAL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400" b="1" i="0" u="none" strike="noStrike">
                          <a:solidFill>
                            <a:srgbClr val="F79646"/>
                          </a:solidFill>
                          <a:effectLst/>
                          <a:latin typeface="Comic Sans MS"/>
                        </a:rPr>
                        <a:t>REGIÃO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400" b="1" i="0" u="none" strike="noStrike">
                          <a:solidFill>
                            <a:srgbClr val="F79646"/>
                          </a:solidFill>
                          <a:effectLst/>
                          <a:latin typeface="Comic Sans MS"/>
                        </a:rPr>
                        <a:t>MUNICÍPIO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  <a:tr h="646236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>
                          <a:solidFill>
                            <a:srgbClr val="1F497D"/>
                          </a:solidFill>
                          <a:effectLst/>
                          <a:latin typeface="Comic Sans MS"/>
                        </a:rPr>
                        <a:t>HERF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>
                          <a:solidFill>
                            <a:srgbClr val="1F497D"/>
                          </a:solidFill>
                          <a:effectLst/>
                          <a:latin typeface="Comic Sans MS"/>
                        </a:rPr>
                        <a:t>Metro 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>
                          <a:solidFill>
                            <a:srgbClr val="1F497D"/>
                          </a:solidFill>
                          <a:effectLst/>
                          <a:latin typeface="Comic Sans MS"/>
                        </a:rPr>
                        <a:t>Rio de Janeiro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</a:tr>
              <a:tr h="631549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>
                          <a:solidFill>
                            <a:srgbClr val="1F497D"/>
                          </a:solidFill>
                          <a:effectLst/>
                          <a:latin typeface="Comic Sans MS"/>
                        </a:rPr>
                        <a:t>HEAS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>
                          <a:solidFill>
                            <a:srgbClr val="1F497D"/>
                          </a:solidFill>
                          <a:effectLst/>
                          <a:latin typeface="Comic Sans MS"/>
                        </a:rPr>
                        <a:t>Rio de Janeiro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  <a:tr h="631549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>
                          <a:solidFill>
                            <a:srgbClr val="1F497D"/>
                          </a:solidFill>
                          <a:effectLst/>
                          <a:latin typeface="Comic Sans MS"/>
                        </a:rPr>
                        <a:t>HECC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>
                          <a:solidFill>
                            <a:srgbClr val="1F497D"/>
                          </a:solidFill>
                          <a:effectLst/>
                          <a:latin typeface="Comic Sans MS"/>
                        </a:rPr>
                        <a:t>Rio de Janeiro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</a:tr>
              <a:tr h="631549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>
                          <a:solidFill>
                            <a:srgbClr val="1F497D"/>
                          </a:solidFill>
                          <a:effectLst/>
                          <a:latin typeface="Comic Sans MS"/>
                        </a:rPr>
                        <a:t>HEGV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>
                          <a:solidFill>
                            <a:srgbClr val="1F497D"/>
                          </a:solidFill>
                          <a:effectLst/>
                          <a:latin typeface="Comic Sans MS"/>
                        </a:rPr>
                        <a:t>Rio de Janeiro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  <a:tr h="631549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>
                          <a:solidFill>
                            <a:srgbClr val="1F497D"/>
                          </a:solidFill>
                          <a:effectLst/>
                          <a:latin typeface="Comic Sans MS"/>
                        </a:rPr>
                        <a:t>HEAPN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>
                          <a:solidFill>
                            <a:srgbClr val="1F497D"/>
                          </a:solidFill>
                          <a:effectLst/>
                          <a:latin typeface="Comic Sans MS"/>
                        </a:rPr>
                        <a:t>Duque de Caxias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</a:tr>
              <a:tr h="631549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>
                          <a:solidFill>
                            <a:srgbClr val="1F497D"/>
                          </a:solidFill>
                          <a:effectLst/>
                          <a:latin typeface="Comic Sans MS"/>
                        </a:rPr>
                        <a:t>HEAT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pt-BR" sz="1600" b="0" i="0" u="none" strike="noStrike">
                          <a:solidFill>
                            <a:srgbClr val="1F497D"/>
                          </a:solidFill>
                          <a:effectLst/>
                          <a:latin typeface="Comic Sans MS"/>
                        </a:rPr>
                        <a:t>         </a:t>
                      </a:r>
                      <a:r>
                        <a:rPr lang="pt-BR" sz="2000" b="0" i="0" u="none" strike="noStrike">
                          <a:solidFill>
                            <a:srgbClr val="1F497D"/>
                          </a:solidFill>
                          <a:effectLst/>
                          <a:latin typeface="Comic Sans MS"/>
                        </a:rPr>
                        <a:t>Metro II</a:t>
                      </a:r>
                      <a:endParaRPr lang="pt-BR" sz="1600" b="0" i="0" u="none" strike="noStrike">
                        <a:solidFill>
                          <a:srgbClr val="1F497D"/>
                        </a:solidFill>
                        <a:effectLst/>
                        <a:latin typeface="Comic Sans M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pt-BR" sz="2000" b="0" i="0" u="none" strike="noStrike">
                          <a:solidFill>
                            <a:srgbClr val="1F497D"/>
                          </a:solidFill>
                          <a:effectLst/>
                          <a:latin typeface="Comic Sans MS"/>
                        </a:rPr>
                        <a:t>         Niterói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  <a:tr h="631549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>
                          <a:solidFill>
                            <a:srgbClr val="1F497D"/>
                          </a:solidFill>
                          <a:effectLst/>
                          <a:latin typeface="Comic Sans MS"/>
                        </a:rPr>
                        <a:t>HEAL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pt-BR" sz="2000" b="0" i="0" u="none" strike="noStrike">
                          <a:solidFill>
                            <a:srgbClr val="1F497D"/>
                          </a:solidFill>
                          <a:effectLst/>
                          <a:latin typeface="Comic Sans MS"/>
                        </a:rPr>
                        <a:t>       Metro II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pt-BR" sz="2000" b="0" i="0" u="none" strike="noStrike" dirty="0">
                          <a:solidFill>
                            <a:srgbClr val="1F497D"/>
                          </a:solidFill>
                          <a:effectLst/>
                          <a:latin typeface="Comic Sans MS"/>
                        </a:rPr>
                        <a:t>   São Gonçalo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2425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/>
            </a:r>
            <a:br>
              <a:rPr lang="pt-BR" dirty="0"/>
            </a:br>
            <a:r>
              <a:rPr lang="pt-BR" sz="2800" b="1" dirty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Vigilância Epidemiológica </a:t>
            </a:r>
            <a:r>
              <a:rPr lang="pt-BR" sz="28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Hospitalar</a:t>
            </a:r>
            <a:br>
              <a:rPr lang="pt-BR" sz="28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</a:br>
            <a:r>
              <a:rPr lang="pt-BR" sz="28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Fontes de Informação</a:t>
            </a:r>
            <a:endParaRPr lang="pt-BR" sz="31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840" y="3154805"/>
            <a:ext cx="2316480" cy="13720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683321"/>
            <a:ext cx="381000" cy="457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748" y="1556792"/>
            <a:ext cx="1944308" cy="10801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988842"/>
            <a:ext cx="1800200" cy="1031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8321" y="3364148"/>
            <a:ext cx="1656184" cy="100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0" y="4725144"/>
            <a:ext cx="1368153" cy="1224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5229201"/>
            <a:ext cx="1653044" cy="1080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5013176"/>
            <a:ext cx="1656184" cy="100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1" y="3573016"/>
            <a:ext cx="1512168" cy="100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5" y="2204865"/>
            <a:ext cx="1656184" cy="936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7322" y="2683321"/>
            <a:ext cx="633971" cy="673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17678">
            <a:off x="5670670" y="3606833"/>
            <a:ext cx="778861" cy="457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0948" y="4372260"/>
            <a:ext cx="939243" cy="7545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4838" y="4581128"/>
            <a:ext cx="312737" cy="648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609" y="4284732"/>
            <a:ext cx="864279" cy="728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85325">
            <a:off x="2123729" y="3645024"/>
            <a:ext cx="1080119" cy="6309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36776">
            <a:off x="2538177" y="3070949"/>
            <a:ext cx="870150" cy="506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43776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pt-BR" dirty="0"/>
              <a:t/>
            </a:r>
            <a:br>
              <a:rPr lang="pt-BR" dirty="0"/>
            </a:br>
            <a:r>
              <a:rPr lang="pt-BR" sz="3100" b="1" dirty="0">
                <a:solidFill>
                  <a:schemeClr val="tx2"/>
                </a:solidFill>
              </a:rPr>
              <a:t>Resumo das atividades da VE hospitalar </a:t>
            </a:r>
          </a:p>
        </p:txBody>
      </p:sp>
      <p:pic>
        <p:nvPicPr>
          <p:cNvPr id="5" name="Imagem 4" descr="Image result for imagem de pessoa atendida no hospital">
            <a:hlinkClick r:id="rId2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84785"/>
            <a:ext cx="2016224" cy="144016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Seta para a direita 5"/>
          <p:cNvSpPr/>
          <p:nvPr/>
        </p:nvSpPr>
        <p:spPr>
          <a:xfrm>
            <a:off x="2514661" y="2433997"/>
            <a:ext cx="252028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Imagem 6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6826" y="1898829"/>
            <a:ext cx="1248321" cy="165618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m 7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9828" y="1916832"/>
            <a:ext cx="1224135" cy="162017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m 8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1085" y="2377247"/>
            <a:ext cx="2258932" cy="1558063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eta para a direita 9"/>
          <p:cNvSpPr/>
          <p:nvPr/>
        </p:nvSpPr>
        <p:spPr>
          <a:xfrm>
            <a:off x="5748628" y="2924945"/>
            <a:ext cx="252028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1915" y="4459472"/>
            <a:ext cx="1585303" cy="2071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Seta para a direita 12"/>
          <p:cNvSpPr/>
          <p:nvPr/>
        </p:nvSpPr>
        <p:spPr>
          <a:xfrm flipH="1">
            <a:off x="2358867" y="5307582"/>
            <a:ext cx="288036" cy="15388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6299" y="4459472"/>
            <a:ext cx="2707058" cy="2071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Seta para a direita 11"/>
          <p:cNvSpPr/>
          <p:nvPr/>
        </p:nvSpPr>
        <p:spPr>
          <a:xfrm flipH="1">
            <a:off x="5874642" y="5318439"/>
            <a:ext cx="288036" cy="15388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196" y="4355595"/>
            <a:ext cx="1586390" cy="2175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eta para baixo 2"/>
          <p:cNvSpPr/>
          <p:nvPr/>
        </p:nvSpPr>
        <p:spPr>
          <a:xfrm>
            <a:off x="7570551" y="4099227"/>
            <a:ext cx="144016" cy="25636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570273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2132856"/>
            <a:ext cx="3587141" cy="2105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485113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/>
            </a:r>
            <a:br>
              <a:rPr lang="pt-BR" dirty="0" smtClean="0"/>
            </a:br>
            <a:r>
              <a:rPr lang="pt-BR" sz="3200" dirty="0" smtClean="0">
                <a:solidFill>
                  <a:schemeClr val="tx2"/>
                </a:solidFill>
                <a:latin typeface="Comic Sans MS" pitchFamily="66" charset="0"/>
              </a:rPr>
              <a:t>Outras </a:t>
            </a:r>
            <a:r>
              <a:rPr lang="pt-BR" sz="3200" dirty="0">
                <a:solidFill>
                  <a:schemeClr val="tx2"/>
                </a:solidFill>
                <a:latin typeface="Comic Sans MS" pitchFamily="66" charset="0"/>
              </a:rPr>
              <a:t>Atividades </a:t>
            </a:r>
            <a:r>
              <a:rPr lang="pt-BR" sz="3200" dirty="0" smtClean="0">
                <a:solidFill>
                  <a:schemeClr val="tx2"/>
                </a:solidFill>
                <a:latin typeface="Comic Sans MS" pitchFamily="66" charset="0"/>
              </a:rPr>
              <a:t>da VE</a:t>
            </a:r>
            <a:endParaRPr lang="pt-BR" sz="3100" b="1" dirty="0">
              <a:solidFill>
                <a:schemeClr val="tx2"/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107505" y="1124744"/>
            <a:ext cx="8568952" cy="390876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buNone/>
              <a:defRPr/>
            </a:pPr>
            <a:r>
              <a:rPr lang="pt-BR" sz="2400" b="1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Elaborar, analisar</a:t>
            </a:r>
            <a:r>
              <a:rPr lang="pt-BR" sz="2400" b="1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...</a:t>
            </a:r>
          </a:p>
          <a:p>
            <a:pPr>
              <a:buNone/>
              <a:defRPr/>
            </a:pPr>
            <a:endParaRPr lang="pt-BR" sz="800" b="1" dirty="0" smtClean="0">
              <a:solidFill>
                <a:schemeClr val="accent6">
                  <a:lumMod val="50000"/>
                </a:schemeClr>
              </a:solidFill>
              <a:latin typeface="Calibri" pitchFamily="34" charset="0"/>
            </a:endParaRPr>
          </a:p>
          <a:p>
            <a:pPr marL="342900" indent="-342900">
              <a:buFont typeface="Wingdings" pitchFamily="2" charset="2"/>
              <a:buChar char="Ø"/>
              <a:defRPr/>
            </a:pPr>
            <a:r>
              <a:rPr lang="pt-BR" sz="2400" b="1" dirty="0" smtClean="0">
                <a:solidFill>
                  <a:schemeClr val="tx2"/>
                </a:solidFill>
                <a:latin typeface="Calibri" pitchFamily="34" charset="0"/>
              </a:rPr>
              <a:t>Portaria</a:t>
            </a:r>
            <a:r>
              <a:rPr lang="pt-BR" sz="2400" dirty="0" smtClean="0">
                <a:solidFill>
                  <a:schemeClr val="tx2"/>
                </a:solidFill>
                <a:latin typeface="Calibri" pitchFamily="34" charset="0"/>
              </a:rPr>
              <a:t> </a:t>
            </a:r>
            <a:r>
              <a:rPr lang="pt-BR" sz="2400" b="1" dirty="0">
                <a:solidFill>
                  <a:schemeClr val="tx2"/>
                </a:solidFill>
                <a:latin typeface="Calibri" pitchFamily="34" charset="0"/>
              </a:rPr>
              <a:t>Nº 1.119/GM/MS (</a:t>
            </a:r>
            <a:r>
              <a:rPr lang="pt-BR" sz="2400" b="1" dirty="0" smtClean="0">
                <a:solidFill>
                  <a:schemeClr val="tx2"/>
                </a:solidFill>
                <a:latin typeface="Calibri" pitchFamily="34" charset="0"/>
              </a:rPr>
              <a:t>05/06/2008</a:t>
            </a:r>
            <a:r>
              <a:rPr lang="pt-BR" sz="2400" b="1" dirty="0">
                <a:solidFill>
                  <a:schemeClr val="tx2"/>
                </a:solidFill>
                <a:latin typeface="Calibri" pitchFamily="34" charset="0"/>
              </a:rPr>
              <a:t>) </a:t>
            </a:r>
            <a:r>
              <a:rPr lang="pt-BR" sz="2400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- regulamenta a vigilância </a:t>
            </a:r>
            <a:r>
              <a:rPr lang="pt-BR" sz="2400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dos </a:t>
            </a:r>
            <a:r>
              <a:rPr lang="pt-BR" sz="2400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óbitos </a:t>
            </a:r>
            <a:r>
              <a:rPr lang="pt-BR" sz="2400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maternos</a:t>
            </a:r>
            <a:r>
              <a:rPr lang="pt-BR" sz="2400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;</a:t>
            </a:r>
            <a:endParaRPr lang="pt-BR" sz="800" dirty="0" smtClean="0">
              <a:solidFill>
                <a:schemeClr val="accent6">
                  <a:lumMod val="50000"/>
                </a:schemeClr>
              </a:solidFill>
              <a:latin typeface="Calibri" pitchFamily="34" charset="0"/>
            </a:endParaRPr>
          </a:p>
          <a:p>
            <a:pPr marL="342900" indent="-342900">
              <a:defRPr/>
            </a:pPr>
            <a:endParaRPr lang="pt-BR" sz="800" dirty="0">
              <a:solidFill>
                <a:schemeClr val="accent6">
                  <a:lumMod val="50000"/>
                </a:schemeClr>
              </a:solidFill>
              <a:latin typeface="Calibri" pitchFamily="34" charset="0"/>
            </a:endParaRPr>
          </a:p>
          <a:p>
            <a:pPr>
              <a:buNone/>
              <a:defRPr/>
            </a:pPr>
            <a:endParaRPr lang="pt-BR" sz="800" dirty="0">
              <a:solidFill>
                <a:schemeClr val="accent6">
                  <a:lumMod val="50000"/>
                </a:schemeClr>
              </a:solidFill>
              <a:latin typeface="Calibri" pitchFamily="34" charset="0"/>
            </a:endParaRPr>
          </a:p>
          <a:p>
            <a:pPr>
              <a:buNone/>
              <a:defRPr/>
            </a:pPr>
            <a:endParaRPr lang="pt-BR" sz="800" dirty="0" smtClean="0">
              <a:solidFill>
                <a:schemeClr val="accent6">
                  <a:lumMod val="50000"/>
                </a:schemeClr>
              </a:solidFill>
              <a:latin typeface="Calibri" pitchFamily="34" charset="0"/>
            </a:endParaRPr>
          </a:p>
          <a:p>
            <a:pPr>
              <a:buNone/>
              <a:defRPr/>
            </a:pPr>
            <a:endParaRPr lang="pt-BR" sz="800" dirty="0">
              <a:solidFill>
                <a:schemeClr val="accent6">
                  <a:lumMod val="50000"/>
                </a:schemeClr>
              </a:solidFill>
              <a:latin typeface="Calibri" pitchFamily="34" charset="0"/>
            </a:endParaRPr>
          </a:p>
          <a:p>
            <a:pPr>
              <a:buNone/>
              <a:defRPr/>
            </a:pPr>
            <a:endParaRPr lang="pt-BR" sz="800" dirty="0" smtClean="0">
              <a:solidFill>
                <a:schemeClr val="accent6">
                  <a:lumMod val="50000"/>
                </a:schemeClr>
              </a:solidFill>
              <a:latin typeface="Calibri" pitchFamily="34" charset="0"/>
            </a:endParaRPr>
          </a:p>
          <a:p>
            <a:pPr>
              <a:buNone/>
              <a:defRPr/>
            </a:pPr>
            <a:endParaRPr lang="pt-BR" sz="800" dirty="0">
              <a:solidFill>
                <a:schemeClr val="accent6">
                  <a:lumMod val="50000"/>
                </a:schemeClr>
              </a:solidFill>
              <a:latin typeface="Calibri" pitchFamily="34" charset="0"/>
            </a:endParaRPr>
          </a:p>
          <a:p>
            <a:pPr>
              <a:buNone/>
              <a:defRPr/>
            </a:pPr>
            <a:endParaRPr lang="pt-BR" sz="800" dirty="0" smtClean="0">
              <a:solidFill>
                <a:schemeClr val="accent6">
                  <a:lumMod val="50000"/>
                </a:schemeClr>
              </a:solidFill>
              <a:latin typeface="Calibri" pitchFamily="34" charset="0"/>
            </a:endParaRPr>
          </a:p>
          <a:p>
            <a:pPr>
              <a:buNone/>
              <a:defRPr/>
            </a:pPr>
            <a:endParaRPr lang="pt-BR" sz="800" dirty="0">
              <a:solidFill>
                <a:schemeClr val="accent6">
                  <a:lumMod val="50000"/>
                </a:schemeClr>
              </a:solidFill>
              <a:latin typeface="Calibri" pitchFamily="34" charset="0"/>
            </a:endParaRPr>
          </a:p>
          <a:p>
            <a:pPr>
              <a:buNone/>
              <a:defRPr/>
            </a:pPr>
            <a:endParaRPr lang="pt-BR" sz="800" dirty="0" smtClean="0">
              <a:solidFill>
                <a:schemeClr val="accent6">
                  <a:lumMod val="50000"/>
                </a:schemeClr>
              </a:solidFill>
              <a:latin typeface="Calibri" pitchFamily="34" charset="0"/>
            </a:endParaRPr>
          </a:p>
          <a:p>
            <a:pPr marL="342900" indent="-342900">
              <a:buFont typeface="Wingdings" pitchFamily="2" charset="2"/>
              <a:buChar char="Ø"/>
              <a:defRPr/>
            </a:pPr>
            <a:r>
              <a:rPr lang="pt-BR" sz="2400" b="1" dirty="0" smtClean="0">
                <a:solidFill>
                  <a:schemeClr val="tx2"/>
                </a:solidFill>
                <a:latin typeface="Calibri" pitchFamily="34" charset="0"/>
              </a:rPr>
              <a:t>Portaria </a:t>
            </a:r>
            <a:r>
              <a:rPr lang="pt-BR" sz="2400" b="1" dirty="0">
                <a:solidFill>
                  <a:schemeClr val="tx2"/>
                </a:solidFill>
                <a:latin typeface="Calibri" pitchFamily="34" charset="0"/>
              </a:rPr>
              <a:t>Nº 72 /GM/MS (</a:t>
            </a:r>
            <a:r>
              <a:rPr lang="pt-BR" sz="2400" b="1" dirty="0" smtClean="0">
                <a:solidFill>
                  <a:schemeClr val="tx2"/>
                </a:solidFill>
                <a:latin typeface="Calibri" pitchFamily="34" charset="0"/>
              </a:rPr>
              <a:t>11/01/2010</a:t>
            </a:r>
            <a:r>
              <a:rPr lang="pt-BR" sz="2400" b="1" dirty="0">
                <a:solidFill>
                  <a:schemeClr val="tx2"/>
                </a:solidFill>
                <a:latin typeface="Calibri" pitchFamily="34" charset="0"/>
              </a:rPr>
              <a:t>) </a:t>
            </a:r>
            <a:r>
              <a:rPr lang="pt-BR" sz="2400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- torna obrigatória a vigilância </a:t>
            </a:r>
            <a:r>
              <a:rPr lang="pt-BR" sz="2400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do óbito </a:t>
            </a:r>
            <a:r>
              <a:rPr lang="pt-BR" sz="2400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infantil </a:t>
            </a:r>
            <a:r>
              <a:rPr lang="pt-BR" sz="2400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e  </a:t>
            </a:r>
            <a:r>
              <a:rPr lang="pt-BR" sz="2400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fetal em todos os serviços de saúde(público e privado</a:t>
            </a:r>
            <a:r>
              <a:rPr lang="pt-BR" sz="2400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) integrantes </a:t>
            </a:r>
            <a:r>
              <a:rPr lang="pt-BR" sz="2400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do SUS</a:t>
            </a:r>
            <a:endParaRPr lang="pt-BR" sz="2400" dirty="0" smtClean="0">
              <a:solidFill>
                <a:schemeClr val="accent6">
                  <a:lumMod val="50000"/>
                </a:schemeClr>
              </a:solidFill>
              <a:latin typeface="Calibri" pitchFamily="34" charset="0"/>
            </a:endParaRPr>
          </a:p>
          <a:p>
            <a:pPr>
              <a:buNone/>
              <a:defRPr/>
            </a:pPr>
            <a:endParaRPr lang="pt-BR" sz="2400" b="1" dirty="0">
              <a:solidFill>
                <a:schemeClr val="accent6">
                  <a:lumMod val="50000"/>
                </a:schemeClr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113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780928"/>
            <a:ext cx="3096345" cy="3848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368152"/>
          </a:xfrm>
        </p:spPr>
        <p:txBody>
          <a:bodyPr>
            <a:normAutofit fontScale="90000"/>
          </a:bodyPr>
          <a:lstStyle/>
          <a:p>
            <a:r>
              <a:rPr lang="pt-BR" dirty="0"/>
              <a:t/>
            </a:r>
            <a:br>
              <a:rPr lang="pt-BR" dirty="0"/>
            </a:br>
            <a:r>
              <a:rPr lang="pt-BR" sz="3600" b="1" dirty="0" smtClean="0">
                <a:solidFill>
                  <a:schemeClr val="tx2"/>
                </a:solidFill>
              </a:rPr>
              <a:t>Retroalimentação </a:t>
            </a:r>
            <a:r>
              <a:rPr lang="pt-BR" sz="3600" b="1" dirty="0">
                <a:solidFill>
                  <a:schemeClr val="tx2"/>
                </a:solidFill>
              </a:rPr>
              <a:t>e difusão do </a:t>
            </a:r>
            <a:r>
              <a:rPr lang="pt-BR" sz="3600" b="1" dirty="0" smtClean="0">
                <a:solidFill>
                  <a:schemeClr val="tx2"/>
                </a:solidFill>
              </a:rPr>
              <a:t>conhecimento/ou estratégia de comunicação ?</a:t>
            </a:r>
            <a:r>
              <a:rPr lang="pt-BR" sz="3600" dirty="0">
                <a:solidFill>
                  <a:schemeClr val="tx2"/>
                </a:solidFill>
              </a:rPr>
              <a:t/>
            </a:r>
            <a:br>
              <a:rPr lang="pt-BR" sz="3600" dirty="0">
                <a:solidFill>
                  <a:schemeClr val="tx2"/>
                </a:solidFill>
              </a:rPr>
            </a:br>
            <a:r>
              <a:rPr lang="pt-BR" sz="3200" dirty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pt-BR" sz="3200" dirty="0">
                <a:solidFill>
                  <a:schemeClr val="accent6">
                    <a:lumMod val="50000"/>
                  </a:schemeClr>
                </a:solidFill>
              </a:rPr>
            </a:br>
            <a:endParaRPr lang="pt-BR" sz="3600" b="1" dirty="0">
              <a:solidFill>
                <a:schemeClr val="tx2"/>
              </a:solidFill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780928"/>
            <a:ext cx="2619375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4865" y="4705085"/>
            <a:ext cx="24669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2277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26208"/>
            <a:ext cx="4369015" cy="2223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3344" y="3436665"/>
            <a:ext cx="5867724" cy="3421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ângulo 2"/>
          <p:cNvSpPr/>
          <p:nvPr/>
        </p:nvSpPr>
        <p:spPr>
          <a:xfrm>
            <a:off x="4391386" y="1840728"/>
            <a:ext cx="28803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u="sng" dirty="0">
                <a:solidFill>
                  <a:schemeClr val="accent6">
                    <a:lumMod val="50000"/>
                  </a:schemeClr>
                </a:solidFill>
              </a:rPr>
              <a:t>Organização interna</a:t>
            </a:r>
            <a:endParaRPr lang="pt-BR" sz="2400" dirty="0"/>
          </a:p>
        </p:txBody>
      </p:sp>
      <p:sp>
        <p:nvSpPr>
          <p:cNvPr id="4" name="Retângulo 3"/>
          <p:cNvSpPr/>
          <p:nvPr/>
        </p:nvSpPr>
        <p:spPr>
          <a:xfrm>
            <a:off x="108" y="4731833"/>
            <a:ext cx="315323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u="sng" dirty="0">
                <a:solidFill>
                  <a:schemeClr val="accent6">
                    <a:lumMod val="50000"/>
                  </a:schemeClr>
                </a:solidFill>
              </a:rPr>
              <a:t>Estabelecer o fluxo </a:t>
            </a:r>
            <a:r>
              <a:rPr lang="pt-BR" sz="2400" u="sng" dirty="0" smtClean="0">
                <a:solidFill>
                  <a:schemeClr val="accent6">
                    <a:lumMod val="50000"/>
                  </a:schemeClr>
                </a:solidFill>
              </a:rPr>
              <a:t>de</a:t>
            </a:r>
          </a:p>
          <a:p>
            <a:r>
              <a:rPr lang="pt-BR" sz="2400" u="sng" dirty="0" smtClean="0">
                <a:solidFill>
                  <a:schemeClr val="accent6">
                    <a:lumMod val="50000"/>
                  </a:schemeClr>
                </a:solidFill>
              </a:rPr>
              <a:t>notificação </a:t>
            </a:r>
            <a:r>
              <a:rPr lang="pt-BR" sz="2400" u="sng" dirty="0">
                <a:solidFill>
                  <a:schemeClr val="accent6">
                    <a:lumMod val="50000"/>
                  </a:schemeClr>
                </a:solidFill>
              </a:rPr>
              <a:t>para a SMS </a:t>
            </a:r>
            <a:endParaRPr lang="pt-BR" sz="2400" dirty="0"/>
          </a:p>
        </p:txBody>
      </p:sp>
      <p:sp>
        <p:nvSpPr>
          <p:cNvPr id="9" name="Título 1"/>
          <p:cNvSpPr>
            <a:spLocks noGrp="1"/>
          </p:cNvSpPr>
          <p:nvPr>
            <p:ph type="title"/>
          </p:nvPr>
        </p:nvSpPr>
        <p:spPr>
          <a:xfrm>
            <a:off x="791468" y="8320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t-BR" dirty="0"/>
              <a:t/>
            </a:r>
            <a:br>
              <a:rPr lang="pt-BR" dirty="0"/>
            </a:br>
            <a:r>
              <a:rPr lang="pt-BR" sz="4000" b="1" dirty="0" smtClean="0">
                <a:solidFill>
                  <a:schemeClr val="tx2"/>
                </a:solidFill>
              </a:rPr>
              <a:t>Prática Operacional - Logísticas</a:t>
            </a:r>
            <a:endParaRPr lang="pt-BR" sz="40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7658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FUND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746700"/>
            <a:ext cx="8148398" cy="6111299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55576" y="2551596"/>
            <a:ext cx="8004382" cy="1669492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r>
              <a:rPr lang="pt-BR" sz="5400" dirty="0" smtClean="0">
                <a:solidFill>
                  <a:schemeClr val="bg1"/>
                </a:solidFill>
              </a:rPr>
              <a:t>Comissões Municipais de Controle de Infecção Hospitalar</a:t>
            </a:r>
            <a:endParaRPr lang="pt-BR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5751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 err="1" smtClean="0"/>
              <a:t>Pactuação</a:t>
            </a:r>
            <a:r>
              <a:rPr lang="pt-BR" dirty="0" smtClean="0"/>
              <a:t> CIB em 2014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b="1" dirty="0" smtClean="0">
                <a:solidFill>
                  <a:schemeClr val="tx1"/>
                </a:solidFill>
              </a:rPr>
              <a:t>Determina a criação das Comissões Municipais de Controle de Infecção para os municípios com unidades de terapia intensiva, em até 90 dias </a:t>
            </a:r>
            <a:endParaRPr lang="pt-BR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50057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827584" y="2276872"/>
            <a:ext cx="7488832" cy="3456384"/>
          </a:xfrm>
        </p:spPr>
        <p:txBody>
          <a:bodyPr>
            <a:noAutofit/>
          </a:bodyPr>
          <a:lstStyle/>
          <a:p>
            <a:pPr algn="l">
              <a:lnSpc>
                <a:spcPct val="170000"/>
              </a:lnSpc>
            </a:pPr>
            <a:r>
              <a:rPr lang="pt-BR" sz="2000" b="1" dirty="0" smtClean="0">
                <a:solidFill>
                  <a:schemeClr val="tx1"/>
                </a:solidFill>
              </a:rPr>
              <a:t>Monitoramento das IRAS – Infecções Relacionadas à Assistência em Saúde:</a:t>
            </a:r>
          </a:p>
          <a:p>
            <a:pPr marL="457200" indent="-457200" algn="l">
              <a:lnSpc>
                <a:spcPct val="170000"/>
              </a:lnSpc>
              <a:buFont typeface="Arial" pitchFamily="34" charset="0"/>
              <a:buChar char="•"/>
            </a:pPr>
            <a:r>
              <a:rPr lang="pt-BR" sz="2000" b="1" dirty="0" smtClean="0">
                <a:solidFill>
                  <a:schemeClr val="tx1"/>
                </a:solidFill>
              </a:rPr>
              <a:t>Infecção de corrente sanguínea por cateter venoso</a:t>
            </a:r>
          </a:p>
          <a:p>
            <a:pPr marL="457200" indent="-457200" algn="l">
              <a:lnSpc>
                <a:spcPct val="170000"/>
              </a:lnSpc>
              <a:buFont typeface="Arial" pitchFamily="34" charset="0"/>
              <a:buChar char="•"/>
            </a:pPr>
            <a:r>
              <a:rPr lang="pt-BR" sz="2000" b="1" dirty="0" smtClean="0">
                <a:solidFill>
                  <a:schemeClr val="tx1"/>
                </a:solidFill>
              </a:rPr>
              <a:t>Infecção Respiratória por ventilação mecânica</a:t>
            </a:r>
          </a:p>
          <a:p>
            <a:pPr marL="457200" indent="-457200" algn="l">
              <a:lnSpc>
                <a:spcPct val="170000"/>
              </a:lnSpc>
              <a:buFont typeface="Arial" pitchFamily="34" charset="0"/>
              <a:buChar char="•"/>
            </a:pPr>
            <a:r>
              <a:rPr lang="pt-BR" sz="2000" b="1" dirty="0" smtClean="0">
                <a:solidFill>
                  <a:schemeClr val="tx1"/>
                </a:solidFill>
              </a:rPr>
              <a:t>Infecção pós Cesária</a:t>
            </a:r>
          </a:p>
          <a:p>
            <a:pPr algn="l">
              <a:lnSpc>
                <a:spcPct val="170000"/>
              </a:lnSpc>
            </a:pPr>
            <a:r>
              <a:rPr lang="pt-BR" sz="2000" b="1" dirty="0" smtClean="0">
                <a:solidFill>
                  <a:schemeClr val="tx1"/>
                </a:solidFill>
              </a:rPr>
              <a:t>As informações devem ser lançadas mensalmente através do </a:t>
            </a:r>
            <a:r>
              <a:rPr lang="pt-BR" sz="2000" b="1" dirty="0" err="1" smtClean="0">
                <a:solidFill>
                  <a:schemeClr val="tx1"/>
                </a:solidFill>
              </a:rPr>
              <a:t>formsus</a:t>
            </a:r>
            <a:r>
              <a:rPr lang="pt-BR" sz="2000" b="1" dirty="0" smtClean="0">
                <a:solidFill>
                  <a:schemeClr val="tx1"/>
                </a:solidFill>
              </a:rPr>
              <a:t>.</a:t>
            </a:r>
            <a:endParaRPr lang="pt-BR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4577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FUND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746700"/>
            <a:ext cx="8148398" cy="6111299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3568" y="2708920"/>
            <a:ext cx="7990656" cy="2304255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r>
              <a:rPr lang="pt-BR" sz="3200" dirty="0" smtClean="0">
                <a:solidFill>
                  <a:schemeClr val="bg1"/>
                </a:solidFill>
              </a:rPr>
              <a:t>REDE DE VIGILÂNCIA EPIDEMIOLÓGICA </a:t>
            </a:r>
            <a:br>
              <a:rPr lang="pt-BR" sz="3200" dirty="0" smtClean="0">
                <a:solidFill>
                  <a:schemeClr val="bg1"/>
                </a:solidFill>
              </a:rPr>
            </a:br>
            <a:r>
              <a:rPr lang="pt-BR" sz="3200" dirty="0" smtClean="0">
                <a:solidFill>
                  <a:schemeClr val="bg1"/>
                </a:solidFill>
              </a:rPr>
              <a:t>HOSPITALAR NO ESTADO DO RIO DE JANEIRO E VIGILÂNCIA DA MORTALIDADE</a:t>
            </a:r>
            <a:br>
              <a:rPr lang="pt-BR" sz="3200" dirty="0" smtClean="0">
                <a:solidFill>
                  <a:schemeClr val="bg1"/>
                </a:solidFill>
              </a:rPr>
            </a:br>
            <a:r>
              <a:rPr lang="pt-BR" sz="3200" dirty="0" smtClean="0">
                <a:solidFill>
                  <a:schemeClr val="bg1"/>
                </a:solidFill>
              </a:rPr>
              <a:t/>
            </a:r>
            <a:br>
              <a:rPr lang="pt-BR" sz="3200" dirty="0" smtClean="0">
                <a:solidFill>
                  <a:schemeClr val="bg1"/>
                </a:solidFill>
              </a:rPr>
            </a:br>
            <a:r>
              <a:rPr lang="pt-BR" sz="2700" dirty="0" smtClean="0">
                <a:solidFill>
                  <a:schemeClr val="bg1"/>
                </a:solidFill>
              </a:rPr>
              <a:t>Novembro – 2015</a:t>
            </a:r>
            <a:r>
              <a:rPr lang="pt-BR" sz="3200" dirty="0" smtClean="0">
                <a:solidFill>
                  <a:schemeClr val="bg1"/>
                </a:solidFill>
              </a:rPr>
              <a:t/>
            </a:r>
            <a:br>
              <a:rPr lang="pt-BR" sz="3200" dirty="0" smtClean="0">
                <a:solidFill>
                  <a:schemeClr val="bg1"/>
                </a:solidFill>
              </a:rPr>
            </a:br>
            <a:endParaRPr lang="pt-BR" sz="3200" dirty="0">
              <a:solidFill>
                <a:schemeClr val="bg1"/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899592" y="836712"/>
            <a:ext cx="7416824" cy="1872208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l"/>
            <a:r>
              <a:rPr lang="pt-BR" sz="1800" dirty="0" smtClean="0">
                <a:solidFill>
                  <a:schemeClr val="bg1"/>
                </a:solidFill>
              </a:rPr>
              <a:t>SUBSECRETARIA DE VIGILÂNCIA EM SAÚDE – SVS</a:t>
            </a:r>
          </a:p>
          <a:p>
            <a:pPr algn="l"/>
            <a:r>
              <a:rPr lang="pt-BR" sz="1800" dirty="0" smtClean="0">
                <a:solidFill>
                  <a:schemeClr val="bg1"/>
                </a:solidFill>
              </a:rPr>
              <a:t>SUPERINTENDÊNCIA DE VIGILÂNCIA EPIDEMIOLÓGICA E AMBIENTAL – SVEA</a:t>
            </a:r>
          </a:p>
          <a:p>
            <a:pPr algn="l"/>
            <a:r>
              <a:rPr lang="pt-BR" sz="1800" dirty="0" smtClean="0">
                <a:solidFill>
                  <a:schemeClr val="bg1"/>
                </a:solidFill>
              </a:rPr>
              <a:t>COORDENAÇÃO DE VIGILÂNCIA EPIDEMIOLÓGICA – CVE</a:t>
            </a:r>
          </a:p>
          <a:p>
            <a:pPr algn="r"/>
            <a:endParaRPr lang="pt-BR" sz="1800" dirty="0" smtClean="0">
              <a:solidFill>
                <a:schemeClr val="bg1"/>
              </a:solidFill>
            </a:endParaRPr>
          </a:p>
          <a:p>
            <a:pPr algn="r"/>
            <a:endParaRPr lang="pt-BR" sz="1800" dirty="0">
              <a:solidFill>
                <a:schemeClr val="bg1"/>
              </a:solidFill>
            </a:endParaRPr>
          </a:p>
          <a:p>
            <a:pPr algn="r"/>
            <a:endParaRPr lang="pt-BR" sz="1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FUND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746700"/>
            <a:ext cx="8148398" cy="6111299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55576" y="2551596"/>
            <a:ext cx="8004382" cy="1669492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r>
              <a:rPr lang="pt-BR" sz="5400" dirty="0">
                <a:solidFill>
                  <a:schemeClr val="bg1"/>
                </a:solidFill>
              </a:rPr>
              <a:t>Vigilância Estadual </a:t>
            </a:r>
            <a:r>
              <a:rPr lang="pt-BR" sz="5400" dirty="0" smtClean="0">
                <a:solidFill>
                  <a:schemeClr val="bg1"/>
                </a:solidFill>
              </a:rPr>
              <a:t/>
            </a:r>
            <a:br>
              <a:rPr lang="pt-BR" sz="5400" dirty="0" smtClean="0">
                <a:solidFill>
                  <a:schemeClr val="bg1"/>
                </a:solidFill>
              </a:rPr>
            </a:br>
            <a:r>
              <a:rPr lang="pt-BR" sz="5400" dirty="0" smtClean="0">
                <a:solidFill>
                  <a:schemeClr val="bg1"/>
                </a:solidFill>
              </a:rPr>
              <a:t>da </a:t>
            </a:r>
            <a:r>
              <a:rPr lang="pt-BR" sz="5400" dirty="0">
                <a:solidFill>
                  <a:schemeClr val="bg1"/>
                </a:solidFill>
              </a:rPr>
              <a:t>Mortalidade</a:t>
            </a:r>
          </a:p>
        </p:txBody>
      </p:sp>
    </p:spTree>
    <p:extLst>
      <p:ext uri="{BB962C8B-B14F-4D97-AF65-F5344CB8AC3E}">
        <p14:creationId xmlns:p14="http://schemas.microsoft.com/office/powerpoint/2010/main" val="2659760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>
            <a:spLocks noGrp="1"/>
          </p:cNvSpPr>
          <p:nvPr>
            <p:ph type="title"/>
          </p:nvPr>
        </p:nvSpPr>
        <p:spPr>
          <a:xfrm>
            <a:off x="461647" y="1196752"/>
            <a:ext cx="8229600" cy="1143000"/>
          </a:xfrm>
        </p:spPr>
        <p:txBody>
          <a:bodyPr>
            <a:normAutofit/>
          </a:bodyPr>
          <a:lstStyle/>
          <a:p>
            <a:r>
              <a:rPr lang="pt-BR" b="1" dirty="0" smtClean="0">
                <a:solidFill>
                  <a:schemeClr val="tx2">
                    <a:lumMod val="75000"/>
                  </a:schemeClr>
                </a:solidFill>
              </a:rPr>
              <a:t>Eixos estruturantes:</a:t>
            </a:r>
            <a:endParaRPr lang="pt-BR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Espaço Reservado para Conteúdo 2"/>
          <p:cNvSpPr txBox="1">
            <a:spLocks/>
          </p:cNvSpPr>
          <p:nvPr/>
        </p:nvSpPr>
        <p:spPr>
          <a:xfrm>
            <a:off x="467544" y="2564904"/>
            <a:ext cx="8229600" cy="249086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Char char="v"/>
            </a:pPr>
            <a:r>
              <a:rPr lang="pt-BR" dirty="0" smtClean="0">
                <a:solidFill>
                  <a:schemeClr val="tx2">
                    <a:lumMod val="75000"/>
                  </a:schemeClr>
                </a:solidFill>
              </a:rPr>
              <a:t> Investigação de Óbitos Prioritários;</a:t>
            </a:r>
          </a:p>
          <a:p>
            <a:pPr>
              <a:buFont typeface="Wingdings" pitchFamily="2" charset="2"/>
              <a:buChar char="v"/>
            </a:pPr>
            <a:r>
              <a:rPr lang="pt-BR" dirty="0" smtClean="0">
                <a:solidFill>
                  <a:schemeClr val="tx2">
                    <a:lumMod val="75000"/>
                  </a:schemeClr>
                </a:solidFill>
              </a:rPr>
              <a:t> Comitês de Análise e Prevenção de Óbitos;</a:t>
            </a:r>
          </a:p>
          <a:p>
            <a:pPr>
              <a:buFont typeface="Wingdings" pitchFamily="2" charset="2"/>
              <a:buChar char="v"/>
            </a:pPr>
            <a:r>
              <a:rPr lang="pt-BR" dirty="0" smtClean="0">
                <a:solidFill>
                  <a:schemeClr val="tx2">
                    <a:lumMod val="75000"/>
                  </a:schemeClr>
                </a:solidFill>
              </a:rPr>
              <a:t> Serviço de Verificação de Óbitos (SVO).</a:t>
            </a:r>
            <a:endParaRPr lang="pt-BR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45535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143000"/>
          </a:xfrm>
        </p:spPr>
        <p:txBody>
          <a:bodyPr>
            <a:normAutofit/>
          </a:bodyPr>
          <a:lstStyle/>
          <a:p>
            <a:r>
              <a:rPr lang="pt-BR" b="1" dirty="0" smtClean="0">
                <a:solidFill>
                  <a:schemeClr val="tx2">
                    <a:lumMod val="75000"/>
                  </a:schemeClr>
                </a:solidFill>
              </a:rPr>
              <a:t>Atividades:</a:t>
            </a:r>
            <a:endParaRPr lang="pt-BR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467544" y="2091620"/>
            <a:ext cx="828092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itchFamily="2" charset="2"/>
              <a:buChar char="v"/>
            </a:pPr>
            <a:r>
              <a:rPr lang="pt-BR" sz="2400" dirty="0" smtClean="0">
                <a:solidFill>
                  <a:schemeClr val="tx2">
                    <a:lumMod val="75000"/>
                  </a:schemeClr>
                </a:solidFill>
              </a:rPr>
              <a:t>Acompanhar a ocorrência e distribuição de óbitos no âmbito do estado do Rio de Janeiro;</a:t>
            </a:r>
          </a:p>
          <a:p>
            <a:pPr marL="342900" indent="-342900" algn="just">
              <a:buFont typeface="Wingdings" pitchFamily="2" charset="2"/>
              <a:buChar char="v"/>
            </a:pPr>
            <a:r>
              <a:rPr lang="pt-BR" sz="2400" dirty="0" smtClean="0">
                <a:solidFill>
                  <a:schemeClr val="tx2">
                    <a:lumMod val="75000"/>
                  </a:schemeClr>
                </a:solidFill>
              </a:rPr>
              <a:t>Conhecer o perfil de mortalidade por faixas etárias e causas específicas;</a:t>
            </a:r>
          </a:p>
          <a:p>
            <a:pPr marL="342900" indent="-342900" algn="just">
              <a:buFont typeface="Wingdings" pitchFamily="2" charset="2"/>
              <a:buChar char="v"/>
            </a:pPr>
            <a:r>
              <a:rPr lang="pt-BR" sz="2400" dirty="0" smtClean="0">
                <a:solidFill>
                  <a:schemeClr val="tx2">
                    <a:lumMod val="75000"/>
                  </a:schemeClr>
                </a:solidFill>
              </a:rPr>
              <a:t>Contribuir no processo de qualificação dos Sistema de Informação sobre Mortalidade estadual e nos municípios;</a:t>
            </a:r>
          </a:p>
          <a:p>
            <a:pPr marL="342900" indent="-342900" algn="just">
              <a:buFont typeface="Wingdings" pitchFamily="2" charset="2"/>
              <a:buChar char="v"/>
            </a:pPr>
            <a:r>
              <a:rPr lang="pt-BR" sz="2400" dirty="0" smtClean="0">
                <a:solidFill>
                  <a:schemeClr val="tx2">
                    <a:lumMod val="75000"/>
                  </a:schemeClr>
                </a:solidFill>
              </a:rPr>
              <a:t>Fomentar a criação de comitês municipais de prevenção de óbitos;</a:t>
            </a:r>
          </a:p>
          <a:p>
            <a:pPr marL="342900" indent="-342900" algn="just">
              <a:buFont typeface="Wingdings" pitchFamily="2" charset="2"/>
              <a:buChar char="v"/>
            </a:pPr>
            <a:r>
              <a:rPr lang="pt-BR" sz="2400" dirty="0" smtClean="0">
                <a:solidFill>
                  <a:schemeClr val="tx2">
                    <a:lumMod val="75000"/>
                  </a:schemeClr>
                </a:solidFill>
              </a:rPr>
              <a:t>Incentivar a constituição de Serviços de Verificação de Óbitos regionais.</a:t>
            </a:r>
            <a:endParaRPr lang="pt-BR" sz="24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65209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105273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t-BR" dirty="0">
                <a:solidFill>
                  <a:schemeClr val="tx2">
                    <a:lumMod val="75000"/>
                  </a:schemeClr>
                </a:solidFill>
              </a:rPr>
              <a:t>Investigação de Óbitos </a:t>
            </a:r>
            <a:r>
              <a:rPr lang="pt-BR" dirty="0" smtClean="0">
                <a:solidFill>
                  <a:schemeClr val="tx2">
                    <a:lumMod val="75000"/>
                  </a:schemeClr>
                </a:solidFill>
              </a:rPr>
              <a:t>Prioritários</a:t>
            </a:r>
            <a:r>
              <a:rPr lang="pt-BR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pt-BR" dirty="0">
                <a:solidFill>
                  <a:schemeClr val="tx2">
                    <a:lumMod val="75000"/>
                  </a:schemeClr>
                </a:solidFill>
              </a:rPr>
            </a:br>
            <a:endParaRPr lang="pt-BR" dirty="0"/>
          </a:p>
        </p:txBody>
      </p:sp>
      <p:sp>
        <p:nvSpPr>
          <p:cNvPr id="3" name="CaixaDeTexto 2"/>
          <p:cNvSpPr txBox="1"/>
          <p:nvPr/>
        </p:nvSpPr>
        <p:spPr>
          <a:xfrm>
            <a:off x="539552" y="1988840"/>
            <a:ext cx="806489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>
                <a:solidFill>
                  <a:schemeClr val="tx2">
                    <a:lumMod val="75000"/>
                  </a:schemeClr>
                </a:solidFill>
              </a:rPr>
              <a:t>Em conformidade com as demandas definidas pelo Ministério da Saúde e considerando eventos de relevância para a Saúde Pública.</a:t>
            </a:r>
          </a:p>
          <a:p>
            <a:endParaRPr lang="pt-BR" sz="2400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pt-BR" sz="2400" dirty="0" smtClean="0">
                <a:solidFill>
                  <a:schemeClr val="tx2">
                    <a:lumMod val="75000"/>
                  </a:schemeClr>
                </a:solidFill>
              </a:rPr>
              <a:t>Óbitos Prioritários:</a:t>
            </a:r>
            <a:endParaRPr lang="pt-B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Retângulo de cantos arredondados 3"/>
          <p:cNvSpPr/>
          <p:nvPr/>
        </p:nvSpPr>
        <p:spPr>
          <a:xfrm>
            <a:off x="1763688" y="4077072"/>
            <a:ext cx="5400600" cy="23762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1835696" y="4134559"/>
            <a:ext cx="54006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chemeClr val="bg1"/>
                </a:solidFill>
              </a:rPr>
              <a:t>Óbitos Fetais;</a:t>
            </a:r>
          </a:p>
          <a:p>
            <a:r>
              <a:rPr lang="pt-BR" sz="2000" b="1" dirty="0" smtClean="0">
                <a:solidFill>
                  <a:schemeClr val="bg1"/>
                </a:solidFill>
              </a:rPr>
              <a:t>Óbitos Infantis;</a:t>
            </a:r>
          </a:p>
          <a:p>
            <a:r>
              <a:rPr lang="pt-BR" sz="2000" b="1" dirty="0" smtClean="0">
                <a:solidFill>
                  <a:schemeClr val="bg1"/>
                </a:solidFill>
              </a:rPr>
              <a:t>Óbitos de Mulheres em Idade Fértil, 10 a 49 anos – identificar possíveis Óbitos Maternos;</a:t>
            </a:r>
          </a:p>
          <a:p>
            <a:r>
              <a:rPr lang="pt-BR" sz="2000" b="1" dirty="0" smtClean="0">
                <a:solidFill>
                  <a:schemeClr val="bg1"/>
                </a:solidFill>
              </a:rPr>
              <a:t>Óbitos por Causa Mal definida;</a:t>
            </a:r>
          </a:p>
          <a:p>
            <a:r>
              <a:rPr lang="pt-BR" sz="2000" b="1" dirty="0" smtClean="0">
                <a:solidFill>
                  <a:schemeClr val="bg1"/>
                </a:solidFill>
              </a:rPr>
              <a:t>Óbitos por Dengue;</a:t>
            </a:r>
          </a:p>
          <a:p>
            <a:r>
              <a:rPr lang="pt-BR" sz="2000" b="1" dirty="0" smtClean="0">
                <a:solidFill>
                  <a:schemeClr val="bg1"/>
                </a:solidFill>
              </a:rPr>
              <a:t>Óbitos por HIV/AIDS.</a:t>
            </a:r>
            <a:endParaRPr lang="pt-BR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70726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9552" y="98072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t-BR" b="1" dirty="0">
                <a:solidFill>
                  <a:schemeClr val="tx2">
                    <a:lumMod val="75000"/>
                  </a:schemeClr>
                </a:solidFill>
              </a:rPr>
              <a:t>Critérios </a:t>
            </a:r>
            <a:r>
              <a:rPr lang="pt-BR" b="1" dirty="0" smtClean="0">
                <a:solidFill>
                  <a:schemeClr val="tx2">
                    <a:lumMod val="75000"/>
                  </a:schemeClr>
                </a:solidFill>
              </a:rPr>
              <a:t>e fontes de informação para </a:t>
            </a:r>
            <a:r>
              <a:rPr lang="pt-BR" b="1" dirty="0">
                <a:solidFill>
                  <a:schemeClr val="tx2">
                    <a:lumMod val="75000"/>
                  </a:schemeClr>
                </a:solidFill>
              </a:rPr>
              <a:t>investigação de óbitos por HIV/aids</a:t>
            </a:r>
            <a:endParaRPr lang="pt-BR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827584" y="2492896"/>
            <a:ext cx="763284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itchFamily="34" charset="0"/>
              <a:buChar char="•"/>
            </a:pPr>
            <a:r>
              <a:rPr lang="pt-BR" sz="2400" dirty="0" smtClean="0">
                <a:solidFill>
                  <a:schemeClr val="tx2">
                    <a:lumMod val="75000"/>
                  </a:schemeClr>
                </a:solidFill>
              </a:rPr>
              <a:t>Casos </a:t>
            </a:r>
            <a:r>
              <a:rPr lang="pt-BR" sz="2400" dirty="0">
                <a:solidFill>
                  <a:schemeClr val="tx2">
                    <a:lumMod val="75000"/>
                  </a:schemeClr>
                </a:solidFill>
              </a:rPr>
              <a:t>notificados no </a:t>
            </a:r>
            <a:r>
              <a:rPr lang="pt-BR" sz="2400" dirty="0" err="1">
                <a:solidFill>
                  <a:schemeClr val="tx2">
                    <a:lumMod val="75000"/>
                  </a:schemeClr>
                </a:solidFill>
              </a:rPr>
              <a:t>Sinan</a:t>
            </a:r>
            <a:r>
              <a:rPr lang="pt-BR" sz="2400" dirty="0">
                <a:solidFill>
                  <a:schemeClr val="tx2">
                    <a:lumMod val="75000"/>
                  </a:schemeClr>
                </a:solidFill>
              </a:rPr>
              <a:t> pelo critério óbito (fonte: </a:t>
            </a:r>
            <a:r>
              <a:rPr lang="pt-BR" sz="2400" dirty="0" err="1">
                <a:solidFill>
                  <a:schemeClr val="tx2">
                    <a:lumMod val="75000"/>
                  </a:schemeClr>
                </a:solidFill>
              </a:rPr>
              <a:t>Sinan</a:t>
            </a:r>
            <a:r>
              <a:rPr lang="pt-BR" sz="2400" dirty="0">
                <a:solidFill>
                  <a:schemeClr val="tx2">
                    <a:lumMod val="75000"/>
                  </a:schemeClr>
                </a:solidFill>
              </a:rPr>
              <a:t>)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pt-BR" sz="2400" dirty="0" smtClean="0">
                <a:solidFill>
                  <a:schemeClr val="tx2">
                    <a:lumMod val="75000"/>
                  </a:schemeClr>
                </a:solidFill>
              </a:rPr>
              <a:t>Óbitos </a:t>
            </a:r>
            <a:r>
              <a:rPr lang="pt-BR" sz="2400" dirty="0">
                <a:solidFill>
                  <a:schemeClr val="tx2">
                    <a:lumMod val="75000"/>
                  </a:schemeClr>
                </a:solidFill>
              </a:rPr>
              <a:t>por HIV/aids em menores de 25 anos de idade (fonte: SIM)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pt-BR" sz="2400" dirty="0" smtClean="0">
                <a:solidFill>
                  <a:schemeClr val="tx2">
                    <a:lumMod val="75000"/>
                  </a:schemeClr>
                </a:solidFill>
              </a:rPr>
              <a:t>Óbitos </a:t>
            </a:r>
            <a:r>
              <a:rPr lang="pt-BR" sz="2400" dirty="0">
                <a:solidFill>
                  <a:schemeClr val="tx2">
                    <a:lumMod val="75000"/>
                  </a:schemeClr>
                </a:solidFill>
              </a:rPr>
              <a:t>por HIV/aids ocorridos até dois anos após o diagnóstico do HIV (fonte: </a:t>
            </a:r>
            <a:r>
              <a:rPr lang="pt-BR" sz="2400" dirty="0" err="1">
                <a:solidFill>
                  <a:schemeClr val="tx2">
                    <a:lumMod val="75000"/>
                  </a:schemeClr>
                </a:solidFill>
              </a:rPr>
              <a:t>Sinan</a:t>
            </a:r>
            <a:r>
              <a:rPr lang="pt-BR" sz="2400" dirty="0">
                <a:solidFill>
                  <a:schemeClr val="tx2">
                    <a:lumMod val="75000"/>
                  </a:schemeClr>
                </a:solidFill>
              </a:rPr>
              <a:t>)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pt-BR" sz="2400" dirty="0" smtClean="0">
                <a:solidFill>
                  <a:schemeClr val="tx2">
                    <a:lumMod val="75000"/>
                  </a:schemeClr>
                </a:solidFill>
              </a:rPr>
              <a:t>Óbitos </a:t>
            </a:r>
            <a:r>
              <a:rPr lang="pt-BR" sz="2400" dirty="0">
                <a:solidFill>
                  <a:schemeClr val="tx2">
                    <a:lumMod val="75000"/>
                  </a:schemeClr>
                </a:solidFill>
              </a:rPr>
              <a:t>por HIV/aids em pessoas com TB menores de 50 anos (fonte: SIM)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pt-BR" sz="2400" dirty="0" smtClean="0">
                <a:solidFill>
                  <a:schemeClr val="tx2">
                    <a:lumMod val="75000"/>
                  </a:schemeClr>
                </a:solidFill>
              </a:rPr>
              <a:t>Óbito </a:t>
            </a:r>
            <a:r>
              <a:rPr lang="pt-BR" sz="2400" dirty="0">
                <a:solidFill>
                  <a:schemeClr val="tx2">
                    <a:lumMod val="75000"/>
                  </a:schemeClr>
                </a:solidFill>
              </a:rPr>
              <a:t>em gestante com HIV/aids (fonte: Comitê de mortalidade materna)</a:t>
            </a:r>
          </a:p>
        </p:txBody>
      </p:sp>
    </p:spTree>
    <p:extLst>
      <p:ext uri="{BB962C8B-B14F-4D97-AF65-F5344CB8AC3E}">
        <p14:creationId xmlns:p14="http://schemas.microsoft.com/office/powerpoint/2010/main" val="16969070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t-BR" b="1" dirty="0">
                <a:solidFill>
                  <a:schemeClr val="tx2">
                    <a:lumMod val="75000"/>
                  </a:schemeClr>
                </a:solidFill>
              </a:rPr>
              <a:t>Critérios </a:t>
            </a:r>
            <a:r>
              <a:rPr lang="pt-BR" b="1" dirty="0" smtClean="0">
                <a:solidFill>
                  <a:schemeClr val="tx2">
                    <a:lumMod val="75000"/>
                  </a:schemeClr>
                </a:solidFill>
              </a:rPr>
              <a:t>para </a:t>
            </a:r>
            <a:r>
              <a:rPr lang="pt-BR" b="1" dirty="0">
                <a:solidFill>
                  <a:schemeClr val="tx2">
                    <a:lumMod val="75000"/>
                  </a:schemeClr>
                </a:solidFill>
              </a:rPr>
              <a:t>investigação de óbitos por </a:t>
            </a:r>
            <a:r>
              <a:rPr lang="pt-BR" b="1" dirty="0" smtClean="0">
                <a:solidFill>
                  <a:schemeClr val="tx2">
                    <a:lumMod val="75000"/>
                  </a:schemeClr>
                </a:solidFill>
              </a:rPr>
              <a:t>Dengue</a:t>
            </a:r>
            <a:endParaRPr lang="pt-BR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665079" y="2132856"/>
            <a:ext cx="7632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chemeClr val="tx2">
                    <a:lumMod val="75000"/>
                  </a:schemeClr>
                </a:solidFill>
              </a:rPr>
              <a:t>T</a:t>
            </a:r>
            <a:r>
              <a:rPr lang="pt-BR" sz="2400" b="1" dirty="0" smtClean="0">
                <a:solidFill>
                  <a:schemeClr val="tx2">
                    <a:lumMod val="75000"/>
                  </a:schemeClr>
                </a:solidFill>
              </a:rPr>
              <a:t>odos </a:t>
            </a:r>
            <a:r>
              <a:rPr lang="pt-BR" sz="2400" b="1" dirty="0">
                <a:solidFill>
                  <a:schemeClr val="tx2">
                    <a:lumMod val="75000"/>
                  </a:schemeClr>
                </a:solidFill>
              </a:rPr>
              <a:t>os óbitos com qualquer uma das </a:t>
            </a:r>
            <a:r>
              <a:rPr lang="pt-BR" sz="2400" b="1" dirty="0" smtClean="0">
                <a:solidFill>
                  <a:schemeClr val="tx2">
                    <a:lumMod val="75000"/>
                  </a:schemeClr>
                </a:solidFill>
              </a:rPr>
              <a:t>características:</a:t>
            </a:r>
            <a:endParaRPr lang="pt-BR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539552" y="2636912"/>
            <a:ext cx="842493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>
                <a:solidFill>
                  <a:schemeClr val="tx2">
                    <a:lumMod val="75000"/>
                  </a:schemeClr>
                </a:solidFill>
              </a:rPr>
              <a:t>• Óbitos que se encaixam na definição de caso suspeito de dengue </a:t>
            </a:r>
            <a:r>
              <a:rPr lang="pt-BR" sz="2400" dirty="0" smtClean="0">
                <a:solidFill>
                  <a:schemeClr val="tx2">
                    <a:lumMod val="75000"/>
                  </a:schemeClr>
                </a:solidFill>
              </a:rPr>
              <a:t>ou FHD</a:t>
            </a:r>
            <a:r>
              <a:rPr lang="pt-BR" sz="2400" dirty="0">
                <a:solidFill>
                  <a:schemeClr val="tx2">
                    <a:lumMod val="75000"/>
                  </a:schemeClr>
                </a:solidFill>
              </a:rPr>
              <a:t>;</a:t>
            </a:r>
          </a:p>
          <a:p>
            <a:pPr algn="just"/>
            <a:r>
              <a:rPr lang="pt-BR" sz="2400" dirty="0">
                <a:solidFill>
                  <a:schemeClr val="tx2">
                    <a:lumMod val="75000"/>
                  </a:schemeClr>
                </a:solidFill>
              </a:rPr>
              <a:t>• Casos notificados e/ou confirmados que evoluíram para óbito;</a:t>
            </a:r>
          </a:p>
          <a:p>
            <a:pPr algn="just"/>
            <a:r>
              <a:rPr lang="pt-BR" sz="2400" dirty="0">
                <a:solidFill>
                  <a:schemeClr val="tx2">
                    <a:lumMod val="75000"/>
                  </a:schemeClr>
                </a:solidFill>
              </a:rPr>
              <a:t>• Declaração de óbitos tendo como causa da morte dengue ou FHD;</a:t>
            </a:r>
          </a:p>
          <a:p>
            <a:pPr algn="just"/>
            <a:r>
              <a:rPr lang="pt-BR" sz="2400" dirty="0">
                <a:solidFill>
                  <a:schemeClr val="tx2">
                    <a:lumMod val="75000"/>
                  </a:schemeClr>
                </a:solidFill>
              </a:rPr>
              <a:t>• Óbitos cujos resultados laboratoriais inespecíficos disponíveis suportam </a:t>
            </a:r>
            <a:r>
              <a:rPr lang="pt-BR" sz="2400" dirty="0" smtClean="0">
                <a:solidFill>
                  <a:schemeClr val="tx2">
                    <a:lumMod val="75000"/>
                  </a:schemeClr>
                </a:solidFill>
              </a:rPr>
              <a:t>a suspeita </a:t>
            </a:r>
            <a:r>
              <a:rPr lang="pt-BR" sz="2400" dirty="0">
                <a:solidFill>
                  <a:schemeClr val="tx2">
                    <a:lumMod val="75000"/>
                  </a:schemeClr>
                </a:solidFill>
              </a:rPr>
              <a:t>clínica de dengue (Ex: </a:t>
            </a:r>
            <a:r>
              <a:rPr lang="pt-BR" sz="2400" dirty="0" err="1">
                <a:solidFill>
                  <a:schemeClr val="tx2">
                    <a:lumMod val="75000"/>
                  </a:schemeClr>
                </a:solidFill>
              </a:rPr>
              <a:t>plaquetometria</a:t>
            </a:r>
            <a:r>
              <a:rPr lang="pt-BR" sz="2400" dirty="0">
                <a:solidFill>
                  <a:schemeClr val="tx2">
                    <a:lumMod val="75000"/>
                  </a:schemeClr>
                </a:solidFill>
              </a:rPr>
              <a:t> &lt; ou igual a 100.000 </a:t>
            </a:r>
            <a:r>
              <a:rPr lang="pt-BR" sz="2400" dirty="0" smtClean="0">
                <a:solidFill>
                  <a:schemeClr val="tx2">
                    <a:lumMod val="75000"/>
                  </a:schemeClr>
                </a:solidFill>
              </a:rPr>
              <a:t>e extravasamento </a:t>
            </a:r>
            <a:r>
              <a:rPr lang="pt-BR" sz="2400" dirty="0">
                <a:solidFill>
                  <a:schemeClr val="tx2">
                    <a:lumMod val="75000"/>
                  </a:schemeClr>
                </a:solidFill>
              </a:rPr>
              <a:t>plasmático).</a:t>
            </a:r>
          </a:p>
        </p:txBody>
      </p:sp>
    </p:spTree>
    <p:extLst>
      <p:ext uri="{BB962C8B-B14F-4D97-AF65-F5344CB8AC3E}">
        <p14:creationId xmlns:p14="http://schemas.microsoft.com/office/powerpoint/2010/main" val="12643503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8229600" cy="1143000"/>
          </a:xfrm>
        </p:spPr>
        <p:txBody>
          <a:bodyPr/>
          <a:lstStyle/>
          <a:p>
            <a:r>
              <a:rPr lang="pt-BR" dirty="0" smtClean="0">
                <a:solidFill>
                  <a:schemeClr val="accent1">
                    <a:lumMod val="50000"/>
                  </a:schemeClr>
                </a:solidFill>
              </a:rPr>
              <a:t>Taxa de Mortalidade Infantil</a:t>
            </a:r>
            <a:endParaRPr lang="pt-BR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042" y="1700808"/>
            <a:ext cx="8303422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666407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3" y="692695"/>
            <a:ext cx="6984776" cy="59512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46432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7904" y="908720"/>
            <a:ext cx="7552568" cy="54525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855414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3249" y="764704"/>
            <a:ext cx="7227223" cy="5922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9600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980728"/>
            <a:ext cx="8229600" cy="864096"/>
          </a:xfrm>
        </p:spPr>
        <p:txBody>
          <a:bodyPr>
            <a:noAutofit/>
          </a:bodyPr>
          <a:lstStyle/>
          <a:p>
            <a:r>
              <a:rPr lang="pt-BR" sz="3200" dirty="0" smtClean="0">
                <a:solidFill>
                  <a:schemeClr val="tx2"/>
                </a:solidFill>
              </a:rPr>
              <a:t>    </a:t>
            </a:r>
            <a:r>
              <a:rPr lang="pt-BR" sz="2800" b="1" dirty="0" smtClean="0">
                <a:solidFill>
                  <a:schemeClr val="tx2"/>
                </a:solidFill>
              </a:rPr>
              <a:t>Vigilância Epidemiológica Hospitalar  </a:t>
            </a:r>
            <a:endParaRPr lang="pt-BR" sz="2800" b="1" dirty="0">
              <a:solidFill>
                <a:schemeClr val="tx2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844824"/>
            <a:ext cx="8208912" cy="4267349"/>
          </a:xfrm>
        </p:spPr>
        <p:txBody>
          <a:bodyPr>
            <a:normAutofit/>
          </a:bodyPr>
          <a:lstStyle/>
          <a:p>
            <a:endParaRPr lang="pt-BR" sz="20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pt-BR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Histórico</a:t>
            </a:r>
          </a:p>
          <a:p>
            <a:pPr>
              <a:buNone/>
            </a:pPr>
            <a:r>
              <a:rPr lang="pt-BR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	Resolução 1834 de 2002 – Cria os Núcleos de Vigilância Hospitalar (NVH) nas unidades de gestão estadual (18 unidades, Hospitais Gerais e Especializados)</a:t>
            </a:r>
          </a:p>
          <a:p>
            <a:pPr>
              <a:buNone/>
            </a:pPr>
            <a:endParaRPr lang="pt-BR" sz="20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r>
              <a:rPr lang="pt-BR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Formados por 04 comissões essenciais numa Unidade Hospitalar:</a:t>
            </a:r>
          </a:p>
          <a:p>
            <a:pPr>
              <a:buNone/>
            </a:pPr>
            <a:endParaRPr lang="pt-BR" sz="20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lvl="1"/>
            <a:r>
              <a:rPr lang="pt-BR" sz="16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Comissão de Vigilância Epidemiológica – (CVE)</a:t>
            </a:r>
          </a:p>
          <a:p>
            <a:pPr lvl="1"/>
            <a:r>
              <a:rPr lang="pt-BR" sz="16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Comissão de Análise de Óbito – (CAO)</a:t>
            </a:r>
          </a:p>
          <a:p>
            <a:pPr lvl="1"/>
            <a:r>
              <a:rPr lang="pt-BR" sz="16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Comissão de Revisão de Prontuário – (CRP)</a:t>
            </a:r>
          </a:p>
          <a:p>
            <a:pPr lvl="1"/>
            <a:r>
              <a:rPr lang="pt-BR" sz="16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Comissão de Controle de Infecção Hospitalar – (CCIH)</a:t>
            </a:r>
          </a:p>
          <a:p>
            <a:pPr>
              <a:buNone/>
            </a:pPr>
            <a:endParaRPr lang="pt-BR" sz="20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052736"/>
            <a:ext cx="8106576" cy="5351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tângulo 5"/>
          <p:cNvSpPr/>
          <p:nvPr/>
        </p:nvSpPr>
        <p:spPr>
          <a:xfrm>
            <a:off x="592517" y="6433133"/>
            <a:ext cx="520129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200" b="1" dirty="0"/>
              <a:t>Fonte: SIM/SVS - SES RJ. </a:t>
            </a:r>
            <a:r>
              <a:rPr lang="pt-BR" sz="1200" b="1" dirty="0" smtClean="0"/>
              <a:t>Dados atualizados em 23/10/2015. Data</a:t>
            </a:r>
            <a:r>
              <a:rPr lang="pt-BR" sz="1200" b="1" dirty="0"/>
              <a:t>: </a:t>
            </a:r>
            <a:r>
              <a:rPr lang="pt-BR" sz="1200" b="1" dirty="0" smtClean="0"/>
              <a:t>03/11/2015</a:t>
            </a:r>
            <a:r>
              <a:rPr lang="pt-BR" sz="12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9531335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9552" y="908720"/>
            <a:ext cx="8229600" cy="1143000"/>
          </a:xfrm>
        </p:spPr>
        <p:txBody>
          <a:bodyPr>
            <a:normAutofit/>
          </a:bodyPr>
          <a:lstStyle/>
          <a:p>
            <a:r>
              <a:rPr lang="pt-BR" dirty="0" smtClean="0">
                <a:solidFill>
                  <a:schemeClr val="tx2">
                    <a:lumMod val="75000"/>
                  </a:schemeClr>
                </a:solidFill>
              </a:rPr>
              <a:t>Óbitos de Mulheres em Idade Fértil</a:t>
            </a:r>
            <a:endParaRPr lang="pt-BR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962563"/>
            <a:ext cx="8366906" cy="3968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442357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4728" y="692696"/>
            <a:ext cx="7311148" cy="5976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062274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445" y="980728"/>
            <a:ext cx="8004727" cy="5544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696440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692696"/>
            <a:ext cx="7560840" cy="5944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690030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980728"/>
            <a:ext cx="8412875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tângulo 2"/>
          <p:cNvSpPr/>
          <p:nvPr/>
        </p:nvSpPr>
        <p:spPr>
          <a:xfrm>
            <a:off x="592517" y="6433133"/>
            <a:ext cx="520129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200" b="1" dirty="0"/>
              <a:t>Fonte: SIM/SVS - SES RJ. </a:t>
            </a:r>
            <a:r>
              <a:rPr lang="pt-BR" sz="1200" b="1" dirty="0" smtClean="0"/>
              <a:t>Dados atualizados em 23/10/2015. Data</a:t>
            </a:r>
            <a:r>
              <a:rPr lang="pt-BR" sz="1200" b="1" dirty="0"/>
              <a:t>: </a:t>
            </a:r>
            <a:r>
              <a:rPr lang="pt-BR" sz="1200" b="1" dirty="0" smtClean="0"/>
              <a:t>03/11/2015</a:t>
            </a:r>
            <a:r>
              <a:rPr lang="pt-BR" sz="12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6105513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solidFill>
                  <a:schemeClr val="tx2">
                    <a:lumMod val="75000"/>
                  </a:schemeClr>
                </a:solidFill>
              </a:rPr>
              <a:t>Óbitos Maternos Declarados</a:t>
            </a:r>
            <a:endParaRPr lang="pt-BR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124743"/>
            <a:ext cx="7632848" cy="55195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782184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665348"/>
            <a:ext cx="7503710" cy="5914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609970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073" y="836712"/>
            <a:ext cx="8237784" cy="5688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615078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791" y="1196752"/>
            <a:ext cx="8576820" cy="51125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tângulo 2"/>
          <p:cNvSpPr/>
          <p:nvPr/>
        </p:nvSpPr>
        <p:spPr>
          <a:xfrm>
            <a:off x="592517" y="6433133"/>
            <a:ext cx="520129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200" b="1" dirty="0"/>
              <a:t>Fonte: SIM/SVS - SES RJ. </a:t>
            </a:r>
            <a:r>
              <a:rPr lang="pt-BR" sz="1200" b="1" dirty="0" smtClean="0"/>
              <a:t>Dados atualizados em 23/10/2015. Data</a:t>
            </a:r>
            <a:r>
              <a:rPr lang="pt-BR" sz="1200" b="1" dirty="0"/>
              <a:t>: </a:t>
            </a:r>
            <a:r>
              <a:rPr lang="pt-BR" sz="1200" b="1" dirty="0" smtClean="0"/>
              <a:t>03/11/2015</a:t>
            </a:r>
            <a:r>
              <a:rPr lang="pt-BR" sz="12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497781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980728"/>
            <a:ext cx="8229600" cy="864096"/>
          </a:xfrm>
        </p:spPr>
        <p:txBody>
          <a:bodyPr>
            <a:noAutofit/>
          </a:bodyPr>
          <a:lstStyle/>
          <a:p>
            <a:r>
              <a:rPr lang="pt-BR" sz="3200" dirty="0" smtClean="0">
                <a:solidFill>
                  <a:schemeClr val="tx2"/>
                </a:solidFill>
              </a:rPr>
              <a:t>    </a:t>
            </a:r>
            <a:r>
              <a:rPr lang="pt-BR" sz="2800" b="1" dirty="0" smtClean="0">
                <a:solidFill>
                  <a:schemeClr val="tx2"/>
                </a:solidFill>
              </a:rPr>
              <a:t>Rede de Vigilância Epidemiológica Hospitalar Nacional REVEH  </a:t>
            </a:r>
            <a:endParaRPr lang="pt-BR" sz="2800" b="1" dirty="0">
              <a:solidFill>
                <a:schemeClr val="tx2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2276872"/>
            <a:ext cx="8208912" cy="4267349"/>
          </a:xfrm>
        </p:spPr>
        <p:txBody>
          <a:bodyPr>
            <a:normAutofit/>
          </a:bodyPr>
          <a:lstStyle/>
          <a:p>
            <a:endParaRPr lang="pt-BR" sz="20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r>
              <a:rPr lang="pt-BR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Portaria nº 183/2014 -  regulamenta o incentivo financeiro de custeio, com a definição dos critérios de financiamento, monitoramento e avaliação.</a:t>
            </a:r>
          </a:p>
          <a:p>
            <a:endParaRPr lang="pt-BR" sz="20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r>
              <a:rPr lang="pt-BR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Portaria nº 56/2015 – autoriza repasse dos recursos federais de incentivo de custeio para implantação e manutenção das ações de VEH.</a:t>
            </a:r>
          </a:p>
          <a:p>
            <a:pPr lvl="1"/>
            <a:r>
              <a:rPr lang="pt-BR" sz="16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R$ 5.000,00/mês para NVH credenciado à Rede</a:t>
            </a:r>
            <a:endParaRPr lang="pt-BR" sz="20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03648" y="404664"/>
            <a:ext cx="7293495" cy="114300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solidFill>
                  <a:schemeClr val="tx2">
                    <a:lumMod val="75000"/>
                  </a:schemeClr>
                </a:solidFill>
              </a:rPr>
              <a:t>Taxa de Mortalidade por Dengue</a:t>
            </a:r>
            <a:endParaRPr lang="pt-BR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148" y="1415354"/>
            <a:ext cx="8008315" cy="4965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899778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303" y="980728"/>
            <a:ext cx="7676154" cy="5544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3237076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429" y="908720"/>
            <a:ext cx="7600035" cy="5256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tângulo 2"/>
          <p:cNvSpPr/>
          <p:nvPr/>
        </p:nvSpPr>
        <p:spPr>
          <a:xfrm>
            <a:off x="592517" y="6433133"/>
            <a:ext cx="520129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200" b="1" dirty="0"/>
              <a:t>Fonte: SIM/SVS - SES RJ. </a:t>
            </a:r>
            <a:r>
              <a:rPr lang="pt-BR" sz="1200" b="1" dirty="0" smtClean="0"/>
              <a:t>Dados atualizados em 23/10/2015. Data</a:t>
            </a:r>
            <a:r>
              <a:rPr lang="pt-BR" sz="1200" b="1" dirty="0"/>
              <a:t>: </a:t>
            </a:r>
            <a:r>
              <a:rPr lang="pt-BR" sz="1200" b="1" dirty="0" smtClean="0"/>
              <a:t>03/11/2015</a:t>
            </a:r>
            <a:r>
              <a:rPr lang="pt-BR" sz="12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3485115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8229600" cy="1143000"/>
          </a:xfrm>
        </p:spPr>
        <p:txBody>
          <a:bodyPr/>
          <a:lstStyle/>
          <a:p>
            <a:r>
              <a:rPr lang="pt-BR" dirty="0" smtClean="0">
                <a:solidFill>
                  <a:schemeClr val="tx2">
                    <a:lumMod val="75000"/>
                  </a:schemeClr>
                </a:solidFill>
              </a:rPr>
              <a:t>Taxa de Mortalidade por AIDS</a:t>
            </a:r>
            <a:endParaRPr lang="pt-BR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824" y="1772816"/>
            <a:ext cx="8640487" cy="439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871200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9954" y="692696"/>
            <a:ext cx="6902874" cy="6048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4980393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4553" y="980729"/>
            <a:ext cx="7401903" cy="5495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637392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0792" y="620688"/>
            <a:ext cx="7292524" cy="6146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997352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052736"/>
            <a:ext cx="8255176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tângulo 2"/>
          <p:cNvSpPr/>
          <p:nvPr/>
        </p:nvSpPr>
        <p:spPr>
          <a:xfrm>
            <a:off x="592517" y="6433133"/>
            <a:ext cx="520129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200" b="1" dirty="0"/>
              <a:t>Fonte: SIM/SVS - SES RJ. </a:t>
            </a:r>
            <a:r>
              <a:rPr lang="pt-BR" sz="1200" b="1" dirty="0" smtClean="0"/>
              <a:t>Dados atualizados em 23/10/2015. Data</a:t>
            </a:r>
            <a:r>
              <a:rPr lang="pt-BR" sz="1200" b="1" dirty="0"/>
              <a:t>: </a:t>
            </a:r>
            <a:r>
              <a:rPr lang="pt-BR" sz="1200" b="1" dirty="0" smtClean="0"/>
              <a:t>03/11/2015</a:t>
            </a:r>
            <a:r>
              <a:rPr lang="pt-BR" sz="12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0237574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43608" y="483022"/>
            <a:ext cx="7830440" cy="1498178"/>
          </a:xfrm>
        </p:spPr>
        <p:txBody>
          <a:bodyPr>
            <a:normAutofit/>
          </a:bodyPr>
          <a:lstStyle/>
          <a:p>
            <a:r>
              <a:rPr lang="pt-BR" sz="2800" b="1" dirty="0" smtClean="0">
                <a:solidFill>
                  <a:schemeClr val="tx2">
                    <a:lumMod val="75000"/>
                  </a:schemeClr>
                </a:solidFill>
              </a:rPr>
              <a:t>Óbitos Capítulo XVIII</a:t>
            </a:r>
            <a:r>
              <a:rPr lang="pt-BR" sz="2800" b="1" dirty="0">
                <a:solidFill>
                  <a:schemeClr val="tx2">
                    <a:lumMod val="75000"/>
                  </a:schemeClr>
                </a:solidFill>
              </a:rPr>
              <a:t>: </a:t>
            </a:r>
            <a:r>
              <a:rPr lang="pt-BR" sz="2800" dirty="0" smtClean="0">
                <a:solidFill>
                  <a:schemeClr val="tx2">
                    <a:lumMod val="75000"/>
                  </a:schemeClr>
                </a:solidFill>
              </a:rPr>
              <a:t>Sintomas </a:t>
            </a:r>
            <a:r>
              <a:rPr lang="pt-BR" sz="2800" dirty="0">
                <a:solidFill>
                  <a:schemeClr val="tx2">
                    <a:lumMod val="75000"/>
                  </a:schemeClr>
                </a:solidFill>
              </a:rPr>
              <a:t>sinais e </a:t>
            </a:r>
            <a:r>
              <a:rPr lang="pt-BR" sz="2800" dirty="0" smtClean="0">
                <a:solidFill>
                  <a:schemeClr val="tx2">
                    <a:lumMod val="75000"/>
                  </a:schemeClr>
                </a:solidFill>
              </a:rPr>
              <a:t>achados anormais exames clínicos </a:t>
            </a:r>
            <a:r>
              <a:rPr lang="pt-BR" sz="2800" dirty="0">
                <a:solidFill>
                  <a:schemeClr val="tx2">
                    <a:lumMod val="75000"/>
                  </a:schemeClr>
                </a:solidFill>
              </a:rPr>
              <a:t>e </a:t>
            </a:r>
            <a:r>
              <a:rPr lang="pt-BR" sz="2800" dirty="0" smtClean="0">
                <a:solidFill>
                  <a:schemeClr val="tx2">
                    <a:lumMod val="75000"/>
                  </a:schemeClr>
                </a:solidFill>
              </a:rPr>
              <a:t>laboratoriais e </a:t>
            </a:r>
            <a:r>
              <a:rPr lang="pt-BR" sz="2800" b="1" dirty="0" smtClean="0">
                <a:solidFill>
                  <a:schemeClr val="tx2">
                    <a:lumMod val="75000"/>
                  </a:schemeClr>
                </a:solidFill>
              </a:rPr>
              <a:t>Causa Não informada/inválida</a:t>
            </a:r>
            <a:endParaRPr lang="pt-BR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981200"/>
            <a:ext cx="8727426" cy="4328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3908596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5181" y="764704"/>
            <a:ext cx="6717219" cy="574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09082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08112"/>
          </a:xfrm>
        </p:spPr>
        <p:txBody>
          <a:bodyPr>
            <a:noAutofit/>
          </a:bodyPr>
          <a:lstStyle/>
          <a:p>
            <a:r>
              <a:rPr lang="pt-BR" sz="2400" b="1" dirty="0" smtClean="0">
                <a:solidFill>
                  <a:schemeClr val="tx2"/>
                </a:solidFill>
                <a:latin typeface="+mn-lt"/>
              </a:rPr>
              <a:t>    Destaques </a:t>
            </a:r>
            <a:br>
              <a:rPr lang="pt-BR" sz="2400" b="1" dirty="0" smtClean="0">
                <a:solidFill>
                  <a:schemeClr val="tx2"/>
                </a:solidFill>
                <a:latin typeface="+mn-lt"/>
              </a:rPr>
            </a:br>
            <a:r>
              <a:rPr lang="pt-BR" sz="2400" b="1" dirty="0" smtClean="0">
                <a:solidFill>
                  <a:schemeClr val="tx2"/>
                </a:solidFill>
                <a:latin typeface="+mn-lt"/>
              </a:rPr>
              <a:t>PORTARIA Nº 183 – CAPÍTULO II </a:t>
            </a:r>
            <a:r>
              <a:rPr lang="pt-BR" sz="2400" dirty="0" smtClean="0">
                <a:solidFill>
                  <a:schemeClr val="tx2"/>
                </a:solidFill>
                <a:latin typeface="+mn-lt"/>
              </a:rPr>
              <a:t/>
            </a:r>
            <a:br>
              <a:rPr lang="pt-BR" sz="2400" dirty="0" smtClean="0">
                <a:solidFill>
                  <a:schemeClr val="tx2"/>
                </a:solidFill>
                <a:latin typeface="+mn-lt"/>
              </a:rPr>
            </a:br>
            <a:endParaRPr lang="pt-BR" sz="240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2276872"/>
            <a:ext cx="8229600" cy="4248472"/>
          </a:xfrm>
        </p:spPr>
        <p:txBody>
          <a:bodyPr>
            <a:normAutofit/>
          </a:bodyPr>
          <a:lstStyle/>
          <a:p>
            <a:r>
              <a:rPr lang="pt-BR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 Vigilância Epidemiológica deve ser articulada e integrada com a CCIH, CAO, CRP, Núcleo de Segurança do Paciente, SVO e outros setores que visem contribuir com a qualificação do cuidado em saúde e vigilância das doenças e agravos. </a:t>
            </a:r>
          </a:p>
          <a:p>
            <a:endParaRPr lang="pt-BR" sz="20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r>
              <a:rPr lang="pt-BR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Promover, em até 24 h, a notificação compulsória imediata de todos os casos e óbitos por doenças ou agravos identificados.</a:t>
            </a:r>
          </a:p>
          <a:p>
            <a:endParaRPr lang="pt-BR" sz="20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r>
              <a:rPr lang="pt-BR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Elaborar relatório trimestral com o perfil de morbidade e mortalidade hospitalar das doenças de notificação compulsória, a ser encaminhado à Secretaria Municipal de Saúde, por meio eletrônico ou impresso.</a:t>
            </a:r>
          </a:p>
          <a:p>
            <a:pPr marL="0" indent="0">
              <a:buNone/>
            </a:pPr>
            <a:endParaRPr lang="pt-BR" sz="20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pt-BR" sz="20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pt-BR" sz="2000" dirty="0" smtClean="0">
              <a:latin typeface="Arial" pitchFamily="34" charset="0"/>
              <a:cs typeface="Arial" pitchFamily="34" charset="0"/>
            </a:endParaRPr>
          </a:p>
          <a:p>
            <a:endParaRPr lang="pt-BR" sz="20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9824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872698"/>
            <a:ext cx="7804217" cy="5652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120754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6335" y="620688"/>
            <a:ext cx="7232089" cy="59461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468377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474" y="980728"/>
            <a:ext cx="8154106" cy="5400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tângulo 2"/>
          <p:cNvSpPr/>
          <p:nvPr/>
        </p:nvSpPr>
        <p:spPr>
          <a:xfrm>
            <a:off x="592517" y="6433133"/>
            <a:ext cx="520129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200" b="1" dirty="0"/>
              <a:t>Fonte: SIM/SVS - SES RJ. </a:t>
            </a:r>
            <a:r>
              <a:rPr lang="pt-BR" sz="1200" b="1" dirty="0" smtClean="0"/>
              <a:t>Dados atualizados em 23/10/2015. Data</a:t>
            </a:r>
            <a:r>
              <a:rPr lang="pt-BR" sz="1200" b="1" dirty="0"/>
              <a:t>: </a:t>
            </a:r>
            <a:r>
              <a:rPr lang="pt-BR" sz="1200" b="1" dirty="0" smtClean="0"/>
              <a:t>03/11/2015</a:t>
            </a:r>
            <a:r>
              <a:rPr lang="pt-BR" sz="12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870975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>
            <a:spLocks noGrp="1"/>
          </p:cNvSpPr>
          <p:nvPr>
            <p:ph type="title"/>
          </p:nvPr>
        </p:nvSpPr>
        <p:spPr>
          <a:xfrm>
            <a:off x="467544" y="105273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solidFill>
                  <a:schemeClr val="tx2">
                    <a:lumMod val="75000"/>
                  </a:schemeClr>
                </a:solidFill>
              </a:rPr>
              <a:t>Comitês de Análise e </a:t>
            </a:r>
            <a:br>
              <a:rPr lang="pt-BR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pt-BR" dirty="0" smtClean="0">
                <a:solidFill>
                  <a:schemeClr val="tx2">
                    <a:lumMod val="75000"/>
                  </a:schemeClr>
                </a:solidFill>
              </a:rPr>
              <a:t>Prevenção de Óbitos</a:t>
            </a:r>
            <a:r>
              <a:rPr lang="pt-BR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pt-BR" dirty="0">
                <a:solidFill>
                  <a:schemeClr val="tx2">
                    <a:lumMod val="75000"/>
                  </a:schemeClr>
                </a:solidFill>
              </a:rPr>
            </a:br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539552" y="1910735"/>
            <a:ext cx="822671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itchFamily="34" charset="0"/>
              <a:buChar char="•"/>
            </a:pPr>
            <a:r>
              <a:rPr lang="pt-BR" sz="2800" b="1" dirty="0" smtClean="0">
                <a:solidFill>
                  <a:schemeClr val="tx2">
                    <a:lumMod val="75000"/>
                  </a:schemeClr>
                </a:solidFill>
              </a:rPr>
              <a:t>Proposta no Estado: </a:t>
            </a:r>
          </a:p>
          <a:p>
            <a:pPr algn="just"/>
            <a:endParaRPr lang="pt-BR" sz="2400" b="1" dirty="0">
              <a:solidFill>
                <a:schemeClr val="tx2">
                  <a:lumMod val="75000"/>
                </a:schemeClr>
              </a:solidFill>
            </a:endParaRPr>
          </a:p>
          <a:p>
            <a:pPr algn="just"/>
            <a:r>
              <a:rPr lang="pt-BR" sz="2400" dirty="0" smtClean="0">
                <a:solidFill>
                  <a:schemeClr val="tx2">
                    <a:lumMod val="75000"/>
                  </a:schemeClr>
                </a:solidFill>
              </a:rPr>
              <a:t>Criar </a:t>
            </a:r>
            <a:r>
              <a:rPr lang="pt-BR" sz="2400" dirty="0">
                <a:solidFill>
                  <a:schemeClr val="tx2">
                    <a:lumMod val="75000"/>
                  </a:schemeClr>
                </a:solidFill>
              </a:rPr>
              <a:t>o Comitê Estadual de Investigação </a:t>
            </a:r>
            <a:r>
              <a:rPr lang="pt-BR" sz="2400" dirty="0" smtClean="0">
                <a:solidFill>
                  <a:schemeClr val="tx2">
                    <a:lumMod val="75000"/>
                  </a:schemeClr>
                </a:solidFill>
              </a:rPr>
              <a:t>e Prevenção </a:t>
            </a:r>
            <a:r>
              <a:rPr lang="pt-BR" sz="2400" dirty="0">
                <a:solidFill>
                  <a:schemeClr val="tx2">
                    <a:lumMod val="75000"/>
                  </a:schemeClr>
                </a:solidFill>
              </a:rPr>
              <a:t>de Óbitos, composto de Grupos Técnicos interdisciplinares para investigação e análise dos óbitos de Mulheres em Idade Fértil, Maternos, Fetais, Infantis, por causas específicas (HIV/AIDS, Dengue), por causas Mal definidas e por outros agravos de Relevância Epidemiológica. </a:t>
            </a:r>
          </a:p>
        </p:txBody>
      </p:sp>
    </p:spTree>
    <p:extLst>
      <p:ext uri="{BB962C8B-B14F-4D97-AF65-F5344CB8AC3E}">
        <p14:creationId xmlns:p14="http://schemas.microsoft.com/office/powerpoint/2010/main" val="344580658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431540" y="1772816"/>
            <a:ext cx="813690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400" dirty="0">
                <a:solidFill>
                  <a:schemeClr val="tx2">
                    <a:lumMod val="75000"/>
                  </a:schemeClr>
                </a:solidFill>
              </a:rPr>
              <a:t>Avaliar os fatores e circunstâncias que contribuíram para a ocorrência de óbitos nos grupos definidos e por causas especificas e propor medidas para a melhoria da qualidade da assistência à saúde, organização dos serviços e demais ações para sua redução.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611560" y="1196752"/>
            <a:ext cx="77768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pt-BR" sz="2400" b="1" dirty="0" smtClean="0">
                <a:solidFill>
                  <a:schemeClr val="tx2">
                    <a:lumMod val="75000"/>
                  </a:schemeClr>
                </a:solidFill>
              </a:rPr>
              <a:t>Objetivo: </a:t>
            </a:r>
            <a:endParaRPr lang="pt-BR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611560" y="4653136"/>
            <a:ext cx="820891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Arial" pitchFamily="34" charset="0"/>
              <a:buChar char="•"/>
            </a:pPr>
            <a:r>
              <a:rPr lang="pt-BR" sz="2000" dirty="0">
                <a:solidFill>
                  <a:schemeClr val="tx2">
                    <a:lumMod val="75000"/>
                  </a:schemeClr>
                </a:solidFill>
              </a:rPr>
              <a:t>Envolver e sensibilizar os gestores, os profissionais de saúde e a sociedade civil sobre a importância da ocorrência destes óbitos para a sociedade como um todo;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pt-BR" sz="2000" dirty="0">
                <a:solidFill>
                  <a:schemeClr val="tx2">
                    <a:lumMod val="75000"/>
                  </a:schemeClr>
                </a:solidFill>
              </a:rPr>
              <a:t>Estimular a investigação dos óbitos pelos municípios e serviços de saúde, segundo os critérios preconizados;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1259632" y="4155341"/>
            <a:ext cx="66247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chemeClr val="tx2">
                    <a:lumMod val="75000"/>
                  </a:schemeClr>
                </a:solidFill>
              </a:rPr>
              <a:t>Que apresenta dentre os objetivos específicos:</a:t>
            </a:r>
            <a:endParaRPr lang="pt-BR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Seta para baixo 6"/>
          <p:cNvSpPr/>
          <p:nvPr/>
        </p:nvSpPr>
        <p:spPr>
          <a:xfrm>
            <a:off x="3707904" y="3685674"/>
            <a:ext cx="792088" cy="46966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435380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899592" y="692696"/>
            <a:ext cx="79208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itchFamily="34" charset="0"/>
              <a:buChar char="•"/>
            </a:pPr>
            <a:r>
              <a:rPr lang="pt-BR" sz="2400" b="1" dirty="0" smtClean="0">
                <a:solidFill>
                  <a:schemeClr val="tx2">
                    <a:lumMod val="75000"/>
                  </a:schemeClr>
                </a:solidFill>
              </a:rPr>
              <a:t>Comitês Formalizados no Estado atualmente </a:t>
            </a:r>
          </a:p>
          <a:p>
            <a:pPr marL="342900" indent="-342900" algn="just"/>
            <a:r>
              <a:rPr lang="pt-BR" sz="1600" b="1" dirty="0" smtClean="0">
                <a:solidFill>
                  <a:schemeClr val="tx2">
                    <a:lumMod val="75000"/>
                  </a:schemeClr>
                </a:solidFill>
              </a:rPr>
              <a:t>Critério para criação: municípios com mais de 80 mil hab. Fonte: PAISMCA- SAB/SES/RJ) </a:t>
            </a:r>
            <a:endParaRPr lang="pt-BR" sz="16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34821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613" y="1331718"/>
            <a:ext cx="5767643" cy="5553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384388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980728"/>
            <a:ext cx="8229600" cy="1143000"/>
          </a:xfrm>
        </p:spPr>
        <p:txBody>
          <a:bodyPr/>
          <a:lstStyle/>
          <a:p>
            <a:r>
              <a:rPr lang="pt-BR" dirty="0" smtClean="0">
                <a:solidFill>
                  <a:schemeClr val="tx2">
                    <a:lumMod val="75000"/>
                  </a:schemeClr>
                </a:solidFill>
              </a:rPr>
              <a:t>Serviços de Verificação de Óbitos</a:t>
            </a:r>
            <a:endParaRPr lang="pt-BR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611560" y="2204864"/>
            <a:ext cx="7848872" cy="64633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 w="38100">
            <a:solidFill>
              <a:schemeClr val="tx1"/>
            </a:solidFill>
            <a:prstDash val="lgDash"/>
          </a:ln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</a:rPr>
              <a:t>Serviços que realizam </a:t>
            </a:r>
            <a:r>
              <a:rPr lang="pt-BR" b="1" dirty="0" err="1" smtClean="0">
                <a:solidFill>
                  <a:schemeClr val="accent1">
                    <a:lumMod val="75000"/>
                  </a:schemeClr>
                </a:solidFill>
              </a:rPr>
              <a:t>necrópsias</a:t>
            </a:r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</a:rPr>
              <a:t> dos óbitos ocorridos por causa natural, porém sem elucidação diagnóstica.</a:t>
            </a:r>
            <a:endParaRPr lang="pt-B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611560" y="3501008"/>
            <a:ext cx="784887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</a:rPr>
              <a:t>Objetivo principal:</a:t>
            </a:r>
          </a:p>
          <a:p>
            <a:endParaRPr lang="pt-BR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pt-BR" dirty="0" smtClean="0">
                <a:solidFill>
                  <a:schemeClr val="accent1">
                    <a:lumMod val="75000"/>
                  </a:schemeClr>
                </a:solidFill>
              </a:rPr>
              <a:t>Reduzir os óbitos por Causas Mal Definidas no âmbito do estado do Rio de Janeiro, qualificando as informações sobre as causas envolvidas com este evento, especialmente às relacionadas ao acesso e qualidade da assistência à saúde.</a:t>
            </a:r>
          </a:p>
          <a:p>
            <a:endParaRPr lang="pt-BR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pt-BR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056359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pt-BR" dirty="0" smtClean="0">
                <a:solidFill>
                  <a:schemeClr val="tx2">
                    <a:lumMod val="75000"/>
                  </a:schemeClr>
                </a:solidFill>
              </a:rPr>
              <a:t>Serviços de Verificação de Óbitos</a:t>
            </a:r>
            <a:endParaRPr lang="pt-BR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611560" y="1268760"/>
            <a:ext cx="784887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</a:rPr>
              <a:t>Proposta Estadual:</a:t>
            </a:r>
          </a:p>
          <a:p>
            <a:endParaRPr lang="pt-BR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pt-BR" dirty="0" smtClean="0">
                <a:solidFill>
                  <a:schemeClr val="accent1">
                    <a:lumMod val="75000"/>
                  </a:schemeClr>
                </a:solidFill>
              </a:rPr>
              <a:t>Fomentar a implantação de Serviços de Verificação de Óbitos Regionais, </a:t>
            </a:r>
          </a:p>
          <a:p>
            <a:endParaRPr lang="pt-BR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pt-BR" dirty="0" smtClean="0">
                <a:solidFill>
                  <a:schemeClr val="accent1">
                    <a:lumMod val="75000"/>
                  </a:schemeClr>
                </a:solidFill>
              </a:rPr>
              <a:t>Incentivo financeiro Federal  R$ 35.000,00 a 50.000,00/mês (Portaria 183, 30/01/2014) dependendo a abrangência regional + incentivo estadual R$ 50.000,00/mês.</a:t>
            </a:r>
            <a:endParaRPr lang="pt-B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611560" y="3501008"/>
            <a:ext cx="784887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pt-BR" dirty="0" smtClean="0">
                <a:solidFill>
                  <a:schemeClr val="tx2"/>
                </a:solidFill>
              </a:rPr>
              <a:t>Elaboração do projeto do SVO de abrangência Regional ou Macrorregional;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pt-BR" dirty="0" smtClean="0">
                <a:solidFill>
                  <a:schemeClr val="tx2"/>
                </a:solidFill>
              </a:rPr>
              <a:t>Envio do projeto para análise da área técnica da SES;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pt-BR" dirty="0" smtClean="0">
                <a:solidFill>
                  <a:schemeClr val="tx2"/>
                </a:solidFill>
              </a:rPr>
              <a:t>Aprovação do projeto pelas CIR das regiões de abrangência;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pt-BR" dirty="0" smtClean="0">
                <a:solidFill>
                  <a:schemeClr val="tx2"/>
                </a:solidFill>
              </a:rPr>
              <a:t>Aprovação pelo Conselho Municipal de Saúde CMS do município que sediará o SVO;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pt-BR" dirty="0" err="1" smtClean="0">
                <a:solidFill>
                  <a:schemeClr val="tx2"/>
                </a:solidFill>
              </a:rPr>
              <a:t>Pactuação</a:t>
            </a:r>
            <a:r>
              <a:rPr lang="pt-BR" dirty="0" smtClean="0">
                <a:solidFill>
                  <a:schemeClr val="tx2"/>
                </a:solidFill>
              </a:rPr>
              <a:t> na Comissão Intergestora </a:t>
            </a:r>
            <a:r>
              <a:rPr lang="pt-BR" dirty="0" err="1" smtClean="0">
                <a:solidFill>
                  <a:schemeClr val="tx2"/>
                </a:solidFill>
              </a:rPr>
              <a:t>Bipartite</a:t>
            </a:r>
            <a:r>
              <a:rPr lang="pt-BR" dirty="0" smtClean="0">
                <a:solidFill>
                  <a:schemeClr val="tx2"/>
                </a:solidFill>
              </a:rPr>
              <a:t> – CIB.</a:t>
            </a:r>
          </a:p>
        </p:txBody>
      </p:sp>
    </p:spTree>
    <p:extLst>
      <p:ext uri="{BB962C8B-B14F-4D97-AF65-F5344CB8AC3E}">
        <p14:creationId xmlns:p14="http://schemas.microsoft.com/office/powerpoint/2010/main" val="162056359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pt-BR" dirty="0" smtClean="0"/>
          </a:p>
          <a:p>
            <a:pPr marL="0" indent="0">
              <a:buNone/>
            </a:pPr>
            <a:endParaRPr lang="pt-BR" dirty="0"/>
          </a:p>
          <a:p>
            <a:pPr marL="0" indent="0" algn="ctr">
              <a:buNone/>
            </a:pPr>
            <a:r>
              <a:rPr lang="pt-BR" sz="4800" dirty="0" smtClean="0">
                <a:solidFill>
                  <a:schemeClr val="accent6">
                    <a:lumMod val="50000"/>
                  </a:schemeClr>
                </a:solidFill>
              </a:rPr>
              <a:t>Obrigada!</a:t>
            </a:r>
          </a:p>
          <a:p>
            <a:pPr marL="0" indent="0" algn="ctr">
              <a:buNone/>
            </a:pPr>
            <a:r>
              <a:rPr lang="pt-BR" sz="2400" dirty="0" smtClean="0">
                <a:solidFill>
                  <a:schemeClr val="tx2"/>
                </a:solidFill>
                <a:hlinkClick r:id="rId2"/>
              </a:rPr>
              <a:t>cve@saude.rj.gov.br</a:t>
            </a:r>
            <a:endParaRPr lang="pt-BR" sz="2400" dirty="0" smtClean="0">
              <a:solidFill>
                <a:schemeClr val="tx2"/>
              </a:solidFill>
            </a:endParaRPr>
          </a:p>
          <a:p>
            <a:pPr marL="0" indent="0" algn="ctr">
              <a:buNone/>
            </a:pPr>
            <a:r>
              <a:rPr lang="pt-BR" sz="2400" dirty="0" smtClean="0">
                <a:solidFill>
                  <a:schemeClr val="tx2"/>
                </a:solidFill>
              </a:rPr>
              <a:t>rita.vassoler@saude.rj.gov.br</a:t>
            </a:r>
          </a:p>
          <a:p>
            <a:pPr marL="0" indent="0" algn="ctr">
              <a:buNone/>
            </a:pPr>
            <a:r>
              <a:rPr lang="pt-BR" sz="2400" dirty="0" smtClean="0">
                <a:solidFill>
                  <a:schemeClr val="tx2"/>
                </a:solidFill>
              </a:rPr>
              <a:t>21 2333-3864/3776</a:t>
            </a:r>
            <a:endParaRPr lang="pt-BR" sz="2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45052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1296144"/>
          </a:xfrm>
        </p:spPr>
        <p:txBody>
          <a:bodyPr>
            <a:noAutofit/>
          </a:bodyPr>
          <a:lstStyle/>
          <a:p>
            <a:r>
              <a:rPr lang="pt-BR" sz="3200" dirty="0" smtClean="0">
                <a:solidFill>
                  <a:schemeClr val="tx2"/>
                </a:solidFill>
                <a:latin typeface="Cambria" pitchFamily="18" charset="0"/>
              </a:rPr>
              <a:t>DESAFIOS NO USO DO INCENTIVO FINANCEIRO DE VIGILÂNCIA EM SAÚDE</a:t>
            </a:r>
            <a:endParaRPr lang="pt-BR" sz="3200" dirty="0">
              <a:solidFill>
                <a:schemeClr val="tx2"/>
              </a:solidFill>
              <a:latin typeface="Cambria" pitchFamily="18" charset="0"/>
            </a:endParaRPr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2780928"/>
            <a:ext cx="4536504" cy="3096343"/>
          </a:xfrm>
        </p:spPr>
      </p:pic>
    </p:spTree>
    <p:extLst>
      <p:ext uri="{BB962C8B-B14F-4D97-AF65-F5344CB8AC3E}">
        <p14:creationId xmlns:p14="http://schemas.microsoft.com/office/powerpoint/2010/main" val="3268464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467544" y="1556792"/>
            <a:ext cx="8208912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bg1"/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504056"/>
          </a:xfrm>
        </p:spPr>
        <p:txBody>
          <a:bodyPr>
            <a:noAutofit/>
          </a:bodyPr>
          <a:lstStyle/>
          <a:p>
            <a:r>
              <a:rPr lang="pt-BR" sz="2000" b="1" dirty="0" smtClean="0">
                <a:solidFill>
                  <a:schemeClr val="tx2"/>
                </a:solidFill>
                <a:cs typeface="Arial" pitchFamily="34" charset="0"/>
              </a:rPr>
              <a:t>Proposta – Alinhamento de Ações </a:t>
            </a:r>
            <a:endParaRPr lang="pt-BR" sz="2000" b="1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504056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B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Acompanhamento do recurso financeiro transferido pelo MS para uso específico nas ações de VEH no Município </a:t>
            </a:r>
          </a:p>
          <a:p>
            <a:pPr marL="0" indent="0">
              <a:buNone/>
            </a:pPr>
            <a:endParaRPr lang="pt-BR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pt-BR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Núcleo</a:t>
            </a:r>
            <a:r>
              <a:rPr lang="pt-BR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– </a:t>
            </a:r>
          </a:p>
          <a:p>
            <a:pPr>
              <a:buFont typeface="Wingdings" pitchFamily="2" charset="2"/>
              <a:buChar char="Ø"/>
            </a:pPr>
            <a:r>
              <a:rPr lang="pt-BR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Estabelecer parceria e articulação com a VS e FMS/SMS para compreender o fluxo e os instrumentos do Planejamento da Saúde no Município; </a:t>
            </a:r>
          </a:p>
          <a:p>
            <a:pPr marL="0" indent="0">
              <a:buNone/>
            </a:pPr>
            <a:endParaRPr lang="pt-BR" sz="8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pt-BR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Vigilância Municipal de Saúde </a:t>
            </a:r>
            <a:r>
              <a:rPr lang="pt-BR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–</a:t>
            </a:r>
          </a:p>
          <a:p>
            <a:pPr>
              <a:buFont typeface="Wingdings" pitchFamily="2" charset="2"/>
              <a:buChar char="Ø"/>
            </a:pPr>
            <a:r>
              <a:rPr lang="pt-BR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Articulação do responsável </a:t>
            </a:r>
            <a:r>
              <a:rPr lang="pt-BR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técnico </a:t>
            </a:r>
            <a:r>
              <a:rPr lang="pt-BR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das ações de VEH, com o setor responsável na </a:t>
            </a:r>
            <a:r>
              <a:rPr lang="pt-BR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elaboração do Plano </a:t>
            </a:r>
            <a:r>
              <a:rPr lang="pt-BR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Municipal de Saúde que envolve a aplicação dos recursos do Fundo Municipal de Saúde.</a:t>
            </a:r>
          </a:p>
          <a:p>
            <a:pPr marL="0" indent="0">
              <a:buNone/>
            </a:pPr>
            <a:endParaRPr lang="pt-BR" sz="8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pt-BR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Ação Integrada</a:t>
            </a:r>
            <a:r>
              <a:rPr lang="pt-BR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- </a:t>
            </a:r>
          </a:p>
          <a:p>
            <a:pPr>
              <a:buFont typeface="Wingdings" pitchFamily="2" charset="2"/>
              <a:buChar char="Ø"/>
            </a:pPr>
            <a:r>
              <a:rPr lang="pt-BR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Tornar conhecido as necessidades do NEH e a Fonte Pagadora destinada ao incentivo financeiro de custeio. </a:t>
            </a:r>
          </a:p>
        </p:txBody>
      </p:sp>
    </p:spTree>
    <p:extLst>
      <p:ext uri="{BB962C8B-B14F-4D97-AF65-F5344CB8AC3E}">
        <p14:creationId xmlns:p14="http://schemas.microsoft.com/office/powerpoint/2010/main" val="1236034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539552" y="1268760"/>
            <a:ext cx="8229600" cy="3816424"/>
          </a:xfrm>
        </p:spPr>
        <p:txBody>
          <a:bodyPr>
            <a:normAutofit/>
          </a:bodyPr>
          <a:lstStyle/>
          <a:p>
            <a:r>
              <a:rPr lang="pt-BR" altLang="pt-BR" sz="3200" dirty="0">
                <a:solidFill>
                  <a:srgbClr val="003399"/>
                </a:solidFill>
                <a:latin typeface="Comic Sans MS" pitchFamily="66" charset="0"/>
                <a:cs typeface="Arial" charset="0"/>
              </a:rPr>
              <a:t>Situação Atual da </a:t>
            </a:r>
            <a:r>
              <a:rPr lang="pt-BR" altLang="pt-BR" sz="3200" dirty="0">
                <a:solidFill>
                  <a:srgbClr val="003399"/>
                </a:solidFill>
                <a:latin typeface="Comic Sans MS" pitchFamily="66" charset="0"/>
              </a:rPr>
              <a:t>Rede Nacional de Hospitais de Referência para </a:t>
            </a:r>
            <a:r>
              <a:rPr lang="pt-BR" altLang="pt-BR" sz="3200" dirty="0" smtClean="0">
                <a:solidFill>
                  <a:srgbClr val="003399"/>
                </a:solidFill>
                <a:latin typeface="Comic Sans MS" pitchFamily="66" charset="0"/>
              </a:rPr>
              <a:t>a Vigilância </a:t>
            </a:r>
            <a:r>
              <a:rPr lang="pt-BR" altLang="pt-BR" sz="3200" dirty="0">
                <a:solidFill>
                  <a:srgbClr val="003399"/>
                </a:solidFill>
                <a:latin typeface="Comic Sans MS" pitchFamily="66" charset="0"/>
              </a:rPr>
              <a:t>Epidemiológica em </a:t>
            </a:r>
            <a:r>
              <a:rPr lang="pt-BR" altLang="pt-BR" sz="3200" dirty="0" smtClean="0">
                <a:solidFill>
                  <a:srgbClr val="003399"/>
                </a:solidFill>
                <a:latin typeface="Comic Sans MS" pitchFamily="66" charset="0"/>
              </a:rPr>
              <a:t>Âmbito </a:t>
            </a:r>
            <a:r>
              <a:rPr lang="pt-BR" altLang="pt-BR" sz="3200" dirty="0">
                <a:solidFill>
                  <a:srgbClr val="003399"/>
                </a:solidFill>
                <a:latin typeface="Comic Sans MS" pitchFamily="66" charset="0"/>
              </a:rPr>
              <a:t>Hospitalar no Estado </a:t>
            </a:r>
            <a:r>
              <a:rPr lang="pt-BR" altLang="pt-BR" sz="3200" dirty="0" smtClean="0">
                <a:solidFill>
                  <a:srgbClr val="003399"/>
                </a:solidFill>
                <a:latin typeface="Comic Sans MS" pitchFamily="66" charset="0"/>
              </a:rPr>
              <a:t>do Rio de Janeiro</a:t>
            </a:r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62236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116328"/>
              </p:ext>
            </p:extLst>
          </p:nvPr>
        </p:nvGraphicFramePr>
        <p:xfrm>
          <a:off x="395536" y="1484784"/>
          <a:ext cx="8424936" cy="4451577"/>
        </p:xfrm>
        <a:graphic>
          <a:graphicData uri="http://schemas.openxmlformats.org/drawingml/2006/table">
            <a:tbl>
              <a:tblPr firstRow="1" bandRow="1"/>
              <a:tblGrid>
                <a:gridCol w="3600400"/>
                <a:gridCol w="1296144"/>
                <a:gridCol w="2088232"/>
                <a:gridCol w="1440160"/>
              </a:tblGrid>
              <a:tr h="524249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1" i="0" u="none" strike="noStrike" dirty="0">
                          <a:solidFill>
                            <a:srgbClr val="F79646"/>
                          </a:solidFill>
                          <a:effectLst/>
                          <a:latin typeface="Comic Sans MS"/>
                        </a:rPr>
                        <a:t>HOSPITAL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1" i="0" u="none" strike="noStrike" dirty="0">
                          <a:solidFill>
                            <a:srgbClr val="F79646"/>
                          </a:solidFill>
                          <a:effectLst/>
                          <a:latin typeface="Comic Sans MS"/>
                        </a:rPr>
                        <a:t>REGIÃO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1" i="0" u="none" strike="noStrike" dirty="0">
                          <a:solidFill>
                            <a:srgbClr val="F79646"/>
                          </a:solidFill>
                          <a:effectLst/>
                          <a:latin typeface="Comic Sans MS"/>
                        </a:rPr>
                        <a:t>MUNICÍPIO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1" i="0" u="none" strike="noStrike" dirty="0" smtClean="0">
                          <a:solidFill>
                            <a:srgbClr val="F79646"/>
                          </a:solidFill>
                          <a:effectLst/>
                          <a:latin typeface="Comic Sans MS"/>
                        </a:rPr>
                        <a:t>HABILI-TAÇÃO</a:t>
                      </a:r>
                      <a:endParaRPr lang="pt-BR" sz="2000" b="1" i="0" u="none" strike="noStrike" dirty="0">
                        <a:solidFill>
                          <a:srgbClr val="F79646"/>
                        </a:solidFill>
                        <a:effectLst/>
                        <a:latin typeface="Comic Sans M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  <a:tr h="536440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 dirty="0" err="1" smtClean="0">
                          <a:solidFill>
                            <a:srgbClr val="1F497D"/>
                          </a:solidFill>
                          <a:effectLst/>
                          <a:latin typeface="Comic Sans MS"/>
                        </a:rPr>
                        <a:t>Hosp</a:t>
                      </a:r>
                      <a:r>
                        <a:rPr lang="pt-BR" sz="2000" b="0" i="0" u="none" strike="noStrike" dirty="0" smtClean="0">
                          <a:solidFill>
                            <a:srgbClr val="1F497D"/>
                          </a:solidFill>
                          <a:effectLst/>
                          <a:latin typeface="Comic Sans MS"/>
                        </a:rPr>
                        <a:t>. Univ. Clementino Fraga Filho</a:t>
                      </a:r>
                      <a:endParaRPr lang="pt-BR" sz="2000" b="0" i="0" u="none" strike="noStrike" dirty="0">
                        <a:solidFill>
                          <a:srgbClr val="1F497D"/>
                        </a:solidFill>
                        <a:effectLst/>
                        <a:latin typeface="Comic Sans M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 rowSpan="7"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 dirty="0">
                          <a:solidFill>
                            <a:srgbClr val="1F497D"/>
                          </a:solidFill>
                          <a:effectLst/>
                          <a:latin typeface="Comic Sans MS"/>
                        </a:rPr>
                        <a:t>Metro 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 rowSpan="6"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>
                          <a:solidFill>
                            <a:srgbClr val="1F497D"/>
                          </a:solidFill>
                          <a:effectLst/>
                          <a:latin typeface="Comic Sans MS"/>
                        </a:rPr>
                        <a:t>Rio de Janeiro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>
                          <a:solidFill>
                            <a:srgbClr val="1F497D"/>
                          </a:solidFill>
                          <a:effectLst/>
                          <a:latin typeface="Comic Sans MS"/>
                        </a:rPr>
                        <a:t>2004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</a:tr>
              <a:tr h="402330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 dirty="0" err="1" smtClean="0">
                          <a:solidFill>
                            <a:srgbClr val="1F497D"/>
                          </a:solidFill>
                          <a:effectLst/>
                          <a:latin typeface="Comic Sans MS"/>
                        </a:rPr>
                        <a:t>Hosp</a:t>
                      </a:r>
                      <a:r>
                        <a:rPr lang="pt-BR" sz="2000" b="0" i="0" u="none" strike="noStrike" dirty="0" smtClean="0">
                          <a:solidFill>
                            <a:srgbClr val="1F497D"/>
                          </a:solidFill>
                          <a:effectLst/>
                          <a:latin typeface="Comic Sans MS"/>
                        </a:rPr>
                        <a:t>. Federal de Bonsucesso</a:t>
                      </a:r>
                      <a:endParaRPr lang="pt-BR" sz="2000" b="0" i="0" u="none" strike="noStrike" dirty="0">
                        <a:solidFill>
                          <a:srgbClr val="1F497D"/>
                        </a:solidFill>
                        <a:effectLst/>
                        <a:latin typeface="Comic Sans M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>
                          <a:solidFill>
                            <a:srgbClr val="1F497D"/>
                          </a:solidFill>
                          <a:effectLst/>
                          <a:latin typeface="Comic Sans MS"/>
                        </a:rPr>
                        <a:t>2004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  <a:tr h="524249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 dirty="0" err="1" smtClean="0">
                          <a:solidFill>
                            <a:srgbClr val="1F497D"/>
                          </a:solidFill>
                          <a:effectLst/>
                          <a:latin typeface="Comic Sans MS"/>
                        </a:rPr>
                        <a:t>Hosp</a:t>
                      </a:r>
                      <a:r>
                        <a:rPr lang="pt-BR" sz="2000" b="0" i="0" u="none" strike="noStrike" dirty="0" smtClean="0">
                          <a:solidFill>
                            <a:srgbClr val="1F497D"/>
                          </a:solidFill>
                          <a:effectLst/>
                          <a:latin typeface="Comic Sans MS"/>
                        </a:rPr>
                        <a:t>. Mun. Miguel Couto</a:t>
                      </a:r>
                      <a:endParaRPr lang="pt-BR" sz="2000" b="0" i="0" u="none" strike="noStrike" dirty="0">
                        <a:solidFill>
                          <a:srgbClr val="1F497D"/>
                        </a:solidFill>
                        <a:effectLst/>
                        <a:latin typeface="Comic Sans M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>
                          <a:solidFill>
                            <a:srgbClr val="1F497D"/>
                          </a:solidFill>
                          <a:effectLst/>
                          <a:latin typeface="Comic Sans MS"/>
                        </a:rPr>
                        <a:t>2004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</a:tr>
              <a:tr h="524249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 dirty="0" err="1" smtClean="0">
                          <a:solidFill>
                            <a:srgbClr val="1F497D"/>
                          </a:solidFill>
                          <a:effectLst/>
                          <a:latin typeface="Comic Sans MS"/>
                        </a:rPr>
                        <a:t>Hosp</a:t>
                      </a:r>
                      <a:r>
                        <a:rPr lang="pt-BR" sz="2000" b="0" i="0" u="none" strike="noStrike" dirty="0" smtClean="0">
                          <a:solidFill>
                            <a:srgbClr val="1F497D"/>
                          </a:solidFill>
                          <a:effectLst/>
                          <a:latin typeface="Comic Sans MS"/>
                        </a:rPr>
                        <a:t>. Mun.</a:t>
                      </a:r>
                      <a:r>
                        <a:rPr lang="pt-BR" sz="2000" b="0" i="0" u="none" strike="noStrike" baseline="0" dirty="0" smtClean="0">
                          <a:solidFill>
                            <a:srgbClr val="1F497D"/>
                          </a:solidFill>
                          <a:effectLst/>
                          <a:latin typeface="Comic Sans MS"/>
                        </a:rPr>
                        <a:t> </a:t>
                      </a:r>
                      <a:r>
                        <a:rPr lang="pt-BR" sz="2000" b="0" i="0" u="none" strike="noStrike" dirty="0" smtClean="0">
                          <a:solidFill>
                            <a:srgbClr val="1F497D"/>
                          </a:solidFill>
                          <a:effectLst/>
                          <a:latin typeface="Comic Sans MS"/>
                        </a:rPr>
                        <a:t>Souza Aguiar</a:t>
                      </a:r>
                      <a:endParaRPr lang="pt-BR" sz="2000" b="0" i="0" u="none" strike="noStrike" dirty="0">
                        <a:solidFill>
                          <a:srgbClr val="1F497D"/>
                        </a:solidFill>
                        <a:effectLst/>
                        <a:latin typeface="Comic Sans M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>
                          <a:solidFill>
                            <a:srgbClr val="1F497D"/>
                          </a:solidFill>
                          <a:effectLst/>
                          <a:latin typeface="Comic Sans MS"/>
                        </a:rPr>
                        <a:t>2004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  <a:tr h="524249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 dirty="0" smtClean="0">
                          <a:solidFill>
                            <a:srgbClr val="1F497D"/>
                          </a:solidFill>
                          <a:effectLst/>
                          <a:latin typeface="Comic Sans MS"/>
                        </a:rPr>
                        <a:t>Instituto Nacional de Infectologia</a:t>
                      </a:r>
                      <a:endParaRPr lang="pt-BR" sz="2000" b="0" i="0" u="none" strike="noStrike" dirty="0">
                        <a:solidFill>
                          <a:srgbClr val="1F497D"/>
                        </a:solidFill>
                        <a:effectLst/>
                        <a:latin typeface="Comic Sans M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>
                          <a:solidFill>
                            <a:srgbClr val="1F497D"/>
                          </a:solidFill>
                          <a:effectLst/>
                          <a:latin typeface="Comic Sans MS"/>
                        </a:rPr>
                        <a:t>2004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</a:tr>
              <a:tr h="524249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 dirty="0" err="1" smtClean="0">
                          <a:solidFill>
                            <a:srgbClr val="1F497D"/>
                          </a:solidFill>
                          <a:effectLst/>
                          <a:latin typeface="Comic Sans MS"/>
                        </a:rPr>
                        <a:t>Hosp</a:t>
                      </a:r>
                      <a:r>
                        <a:rPr lang="pt-BR" sz="2000" b="0" i="0" u="none" strike="noStrike" dirty="0" smtClean="0">
                          <a:solidFill>
                            <a:srgbClr val="1F497D"/>
                          </a:solidFill>
                          <a:effectLst/>
                          <a:latin typeface="Comic Sans MS"/>
                        </a:rPr>
                        <a:t>. Fed.</a:t>
                      </a:r>
                      <a:r>
                        <a:rPr lang="pt-BR" sz="2000" b="0" i="0" u="none" strike="noStrike" baseline="0" dirty="0" smtClean="0">
                          <a:solidFill>
                            <a:srgbClr val="1F497D"/>
                          </a:solidFill>
                          <a:effectLst/>
                          <a:latin typeface="Comic Sans MS"/>
                        </a:rPr>
                        <a:t> </a:t>
                      </a:r>
                      <a:r>
                        <a:rPr lang="pt-BR" sz="2000" b="0" i="0" u="none" strike="noStrike" dirty="0" err="1" smtClean="0">
                          <a:solidFill>
                            <a:srgbClr val="1F497D"/>
                          </a:solidFill>
                          <a:effectLst/>
                          <a:latin typeface="Comic Sans MS"/>
                        </a:rPr>
                        <a:t>Sesrvidores</a:t>
                      </a:r>
                      <a:r>
                        <a:rPr lang="pt-BR" sz="2000" b="0" i="0" u="none" strike="noStrike" dirty="0" smtClean="0">
                          <a:solidFill>
                            <a:srgbClr val="1F497D"/>
                          </a:solidFill>
                          <a:effectLst/>
                          <a:latin typeface="Comic Sans MS"/>
                        </a:rPr>
                        <a:t> do Estado</a:t>
                      </a:r>
                      <a:endParaRPr lang="pt-BR" sz="2000" b="0" i="0" u="none" strike="noStrike" dirty="0">
                        <a:solidFill>
                          <a:srgbClr val="1F497D"/>
                        </a:solidFill>
                        <a:effectLst/>
                        <a:latin typeface="Comic Sans M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>
                          <a:solidFill>
                            <a:srgbClr val="1F497D"/>
                          </a:solidFill>
                          <a:effectLst/>
                          <a:latin typeface="Comic Sans MS"/>
                        </a:rPr>
                        <a:t>2004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  <a:tr h="524249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 dirty="0" err="1" smtClean="0">
                          <a:solidFill>
                            <a:srgbClr val="1F497D"/>
                          </a:solidFill>
                          <a:effectLst/>
                          <a:latin typeface="Comic Sans MS"/>
                        </a:rPr>
                        <a:t>Hosp</a:t>
                      </a:r>
                      <a:r>
                        <a:rPr lang="pt-BR" sz="2000" b="0" i="0" u="none" strike="noStrike" dirty="0" smtClean="0">
                          <a:solidFill>
                            <a:srgbClr val="1F497D"/>
                          </a:solidFill>
                          <a:effectLst/>
                          <a:latin typeface="Comic Sans MS"/>
                        </a:rPr>
                        <a:t>. Geral de Nova Iguaçu</a:t>
                      </a:r>
                      <a:endParaRPr lang="pt-BR" sz="2000" b="0" i="0" u="none" strike="noStrike" dirty="0">
                        <a:solidFill>
                          <a:srgbClr val="1F497D"/>
                        </a:solidFill>
                        <a:effectLst/>
                        <a:latin typeface="Comic Sans M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>
                          <a:solidFill>
                            <a:srgbClr val="1F497D"/>
                          </a:solidFill>
                          <a:effectLst/>
                          <a:latin typeface="Comic Sans MS"/>
                        </a:rPr>
                        <a:t>Nova Iguaçu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 dirty="0">
                          <a:solidFill>
                            <a:srgbClr val="1F497D"/>
                          </a:solidFill>
                          <a:effectLst/>
                          <a:latin typeface="Comic Sans MS"/>
                        </a:rPr>
                        <a:t>2014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850393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5666</TotalTime>
  <Words>1452</Words>
  <Application>Microsoft Office PowerPoint</Application>
  <PresentationFormat>Apresentação na tela (4:3)</PresentationFormat>
  <Paragraphs>231</Paragraphs>
  <Slides>58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58</vt:i4>
      </vt:variant>
    </vt:vector>
  </HeadingPairs>
  <TitlesOfParts>
    <vt:vector size="59" baseType="lpstr">
      <vt:lpstr>Tema do Office</vt:lpstr>
      <vt:lpstr>Apresentação do PowerPoint</vt:lpstr>
      <vt:lpstr>REDE DE VIGILÂNCIA EPIDEMIOLÓGICA  HOSPITALAR NO ESTADO DO RIO DE JANEIRO E VIGILÂNCIA DA MORTALIDADE  Novembro – 2015 </vt:lpstr>
      <vt:lpstr>    Vigilância Epidemiológica Hospitalar  </vt:lpstr>
      <vt:lpstr>    Rede de Vigilância Epidemiológica Hospitalar Nacional REVEH  </vt:lpstr>
      <vt:lpstr>    Destaques  PORTARIA Nº 183 – CAPÍTULO II  </vt:lpstr>
      <vt:lpstr>DESAFIOS NO USO DO INCENTIVO FINANCEIRO DE VIGILÂNCIA EM SAÚDE</vt:lpstr>
      <vt:lpstr>Proposta – Alinhamento de Ações </vt:lpstr>
      <vt:lpstr>Situação Atual da Rede Nacional de Hospitais de Referência para a Vigilância Epidemiológica em Âmbito Hospitalar no Estado do Rio de Janeiro </vt:lpstr>
      <vt:lpstr>Apresentação do PowerPoint</vt:lpstr>
      <vt:lpstr>Apresentação do PowerPoint</vt:lpstr>
      <vt:lpstr>Núcleos Colaboradores – Hosp. Estaduais</vt:lpstr>
      <vt:lpstr> Vigilância Epidemiológica Hospitalar Fontes de Informação</vt:lpstr>
      <vt:lpstr> Resumo das atividades da VE hospitalar </vt:lpstr>
      <vt:lpstr> Outras Atividades da VE</vt:lpstr>
      <vt:lpstr> Retroalimentação e difusão do conhecimento/ou estratégia de comunicação ?  </vt:lpstr>
      <vt:lpstr> Prática Operacional - Logísticas</vt:lpstr>
      <vt:lpstr>Comissões Municipais de Controle de Infecção Hospitalar</vt:lpstr>
      <vt:lpstr>Pactuação CIB em 2014</vt:lpstr>
      <vt:lpstr>Apresentação do PowerPoint</vt:lpstr>
      <vt:lpstr>Vigilância Estadual  da Mortalidade</vt:lpstr>
      <vt:lpstr>Eixos estruturantes:</vt:lpstr>
      <vt:lpstr>Atividades:</vt:lpstr>
      <vt:lpstr>Investigação de Óbitos Prioritários </vt:lpstr>
      <vt:lpstr>Critérios e fontes de informação para investigação de óbitos por HIV/aids</vt:lpstr>
      <vt:lpstr>Critérios para investigação de óbitos por Dengue</vt:lpstr>
      <vt:lpstr>Taxa de Mortalidade Infantil</vt:lpstr>
      <vt:lpstr>Apresentação do PowerPoint</vt:lpstr>
      <vt:lpstr>Apresentação do PowerPoint</vt:lpstr>
      <vt:lpstr>Apresentação do PowerPoint</vt:lpstr>
      <vt:lpstr>Apresentação do PowerPoint</vt:lpstr>
      <vt:lpstr>Óbitos de Mulheres em Idade Fértil</vt:lpstr>
      <vt:lpstr>Apresentação do PowerPoint</vt:lpstr>
      <vt:lpstr>Apresentação do PowerPoint</vt:lpstr>
      <vt:lpstr>Apresentação do PowerPoint</vt:lpstr>
      <vt:lpstr>Apresentação do PowerPoint</vt:lpstr>
      <vt:lpstr>Óbitos Maternos Declarados</vt:lpstr>
      <vt:lpstr>Apresentação do PowerPoint</vt:lpstr>
      <vt:lpstr>Apresentação do PowerPoint</vt:lpstr>
      <vt:lpstr>Apresentação do PowerPoint</vt:lpstr>
      <vt:lpstr>Taxa de Mortalidade por Dengue</vt:lpstr>
      <vt:lpstr>Apresentação do PowerPoint</vt:lpstr>
      <vt:lpstr>Apresentação do PowerPoint</vt:lpstr>
      <vt:lpstr>Taxa de Mortalidade por AIDS</vt:lpstr>
      <vt:lpstr>Apresentação do PowerPoint</vt:lpstr>
      <vt:lpstr>Apresentação do PowerPoint</vt:lpstr>
      <vt:lpstr>Apresentação do PowerPoint</vt:lpstr>
      <vt:lpstr>Apresentação do PowerPoint</vt:lpstr>
      <vt:lpstr>Óbitos Capítulo XVIII: Sintomas sinais e achados anormais exames clínicos e laboratoriais e Causa Não informada/inválida</vt:lpstr>
      <vt:lpstr>Apresentação do PowerPoint</vt:lpstr>
      <vt:lpstr>Apresentação do PowerPoint</vt:lpstr>
      <vt:lpstr>Apresentação do PowerPoint</vt:lpstr>
      <vt:lpstr>Apresentação do PowerPoint</vt:lpstr>
      <vt:lpstr>Comitês de Análise e  Prevenção de Óbitos </vt:lpstr>
      <vt:lpstr>Apresentação do PowerPoint</vt:lpstr>
      <vt:lpstr>Apresentação do PowerPoint</vt:lpstr>
      <vt:lpstr>Serviços de Verificação de Óbitos</vt:lpstr>
      <vt:lpstr>Serviços de Verificação de Óbitos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renata.design</dc:creator>
  <cp:lastModifiedBy>ciaworks</cp:lastModifiedBy>
  <cp:revision>359</cp:revision>
  <dcterms:created xsi:type="dcterms:W3CDTF">2015-03-24T20:59:22Z</dcterms:created>
  <dcterms:modified xsi:type="dcterms:W3CDTF">2015-11-04T15:16:46Z</dcterms:modified>
</cp:coreProperties>
</file>